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3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CF2E0-CCC4-4E1E-9902-C3C36AB3FDA4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4/4/2022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23004"/>
          </a:xfrm>
        </p:spPr>
        <p:txBody>
          <a:bodyPr/>
          <a:lstStyle/>
          <a:p>
            <a:r>
              <a:rPr lang="ru-RU" dirty="0" smtClean="0"/>
              <a:t>Модуль 1</a:t>
            </a:r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3611607"/>
            <a:ext cx="8062664" cy="1199704"/>
          </a:xfrm>
        </p:spPr>
        <p:txBody>
          <a:bodyPr/>
          <a:lstStyle/>
          <a:p>
            <a:r>
              <a:rPr lang="ru-RU" sz="2800" b="1" kern="1600" dirty="0" smtClean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Создание таблиц в </a:t>
            </a:r>
            <a:r>
              <a:rPr lang="ru-RU" sz="2800" b="1" kern="1600" dirty="0" err="1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Microsoft</a:t>
            </a:r>
            <a:r>
              <a:rPr lang="ru-RU" sz="2800" b="1" kern="1600" dirty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 SQL </a:t>
            </a:r>
            <a:r>
              <a:rPr lang="ru-RU" sz="2800" b="1" kern="1600" smtClean="0">
                <a:solidFill>
                  <a:srgbClr val="464646"/>
                </a:solidFill>
                <a:latin typeface="Times New Roman"/>
                <a:ea typeface="Times New Roman"/>
                <a:cs typeface="+mj-cs"/>
              </a:rPr>
              <a:t>Server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857620" y="1481329"/>
            <a:ext cx="4829180" cy="26620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Создание баз данных</a:t>
            </a:r>
          </a:p>
          <a:p>
            <a:pPr>
              <a:buNone/>
            </a:pPr>
            <a:r>
              <a:rPr lang="ru-RU" sz="2400" b="1" dirty="0" smtClean="0"/>
              <a:t>Создание файловых групп</a:t>
            </a:r>
          </a:p>
          <a:p>
            <a:pPr>
              <a:buNone/>
            </a:pPr>
            <a:r>
              <a:rPr lang="ru-RU" sz="2400" b="1" dirty="0" smtClean="0"/>
              <a:t>Создание типов данных</a:t>
            </a:r>
          </a:p>
          <a:p>
            <a:pPr>
              <a:buNone/>
            </a:pPr>
            <a:r>
              <a:rPr lang="ru-RU" sz="2400" b="1" dirty="0" smtClean="0"/>
              <a:t>Создание таблиц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500430" y="1571612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Принципы создания баз данных</a:t>
            </a:r>
            <a:endParaRPr lang="ru-RU" sz="36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57158" y="1357298"/>
            <a:ext cx="8418513" cy="2916236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5" name="Rounded Rectangle 5"/>
          <p:cNvSpPr>
            <a:spLocks noChangeArrowheads="1"/>
          </p:cNvSpPr>
          <p:nvPr/>
        </p:nvSpPr>
        <p:spPr bwMode="auto">
          <a:xfrm>
            <a:off x="571472" y="2428868"/>
            <a:ext cx="8007350" cy="124777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Определить</a:t>
            </a:r>
            <a:r>
              <a:rPr lang="en-US" dirty="0" smtClean="0"/>
              <a:t>:</a:t>
            </a:r>
            <a:endParaRPr lang="en-US" dirty="0"/>
          </a:p>
          <a:p>
            <a:pPr marL="742950" lvl="1" indent="-285750"/>
            <a:r>
              <a:rPr lang="ru-RU" dirty="0" smtClean="0"/>
              <a:t>Размещение файлов и производительность транзакций</a:t>
            </a:r>
            <a:r>
              <a:rPr lang="en-US" dirty="0" smtClean="0"/>
              <a:t> </a:t>
            </a:r>
            <a:r>
              <a:rPr lang="ru-RU" dirty="0" smtClean="0"/>
              <a:t>для </a:t>
            </a:r>
            <a:r>
              <a:rPr lang="en-US" dirty="0" smtClean="0"/>
              <a:t>OLTP </a:t>
            </a:r>
            <a:r>
              <a:rPr lang="ru-RU" dirty="0" smtClean="0"/>
              <a:t>проектов</a:t>
            </a:r>
            <a:endParaRPr lang="en-US" dirty="0"/>
          </a:p>
          <a:p>
            <a:pPr marL="742950" lvl="1" indent="-285750"/>
            <a:r>
              <a:rPr lang="ru-RU" dirty="0" smtClean="0"/>
              <a:t>Кубы, факты и измерения для</a:t>
            </a:r>
            <a:r>
              <a:rPr lang="en-US" dirty="0" smtClean="0"/>
              <a:t> </a:t>
            </a:r>
            <a:r>
              <a:rPr lang="en-US" dirty="0"/>
              <a:t>OLAP </a:t>
            </a:r>
            <a:r>
              <a:rPr lang="ru-RU" dirty="0" smtClean="0"/>
              <a:t>проектов</a:t>
            </a:r>
            <a:endParaRPr lang="en-US" dirty="0"/>
          </a:p>
        </p:txBody>
      </p:sp>
      <p:sp>
        <p:nvSpPr>
          <p:cNvPr id="6" name="Rounded Rectangle 7"/>
          <p:cNvSpPr>
            <a:spLocks noChangeArrowheads="1"/>
          </p:cNvSpPr>
          <p:nvPr/>
        </p:nvSpPr>
        <p:spPr bwMode="auto">
          <a:xfrm>
            <a:off x="571472" y="1643050"/>
            <a:ext cx="8007350" cy="5000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ru-RU" dirty="0" smtClean="0"/>
              <a:t>Определение необходимых таблиц, типов данных и разрешений</a:t>
            </a:r>
            <a:endParaRPr lang="en-US" dirty="0"/>
          </a:p>
        </p:txBody>
      </p:sp>
      <p:pic>
        <p:nvPicPr>
          <p:cNvPr id="8" name="Picture 12" descr="Server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471" y="4810109"/>
            <a:ext cx="1031875" cy="1214438"/>
          </a:xfrm>
          <a:prstGeom prst="rect">
            <a:avLst/>
          </a:prstGeom>
          <a:noFill/>
        </p:spPr>
      </p:pic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6442046" y="5114909"/>
            <a:ext cx="1028700" cy="828675"/>
            <a:chOff x="4346" y="953"/>
            <a:chExt cx="673" cy="543"/>
          </a:xfrm>
        </p:grpSpPr>
        <p:pic>
          <p:nvPicPr>
            <p:cNvPr id="10" name="Picture 14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46" y="953"/>
              <a:ext cx="673" cy="543"/>
            </a:xfrm>
            <a:prstGeom prst="rect">
              <a:avLst/>
            </a:prstGeom>
            <a:noFill/>
          </p:spPr>
        </p:pic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4431" y="1216"/>
              <a:ext cx="536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>
                  <a:latin typeface="Arial" charset="0"/>
                </a:rPr>
                <a:t>OLAP</a:t>
              </a:r>
              <a:endParaRPr lang="en-US">
                <a:latin typeface="Arial" charset="0"/>
              </a:endParaRPr>
            </a:p>
          </p:txBody>
        </p:sp>
      </p:grp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6442046" y="4679934"/>
            <a:ext cx="1028700" cy="828675"/>
            <a:chOff x="4346" y="953"/>
            <a:chExt cx="673" cy="543"/>
          </a:xfrm>
        </p:grpSpPr>
        <p:pic>
          <p:nvPicPr>
            <p:cNvPr id="13" name="Picture 17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46" y="953"/>
              <a:ext cx="673" cy="543"/>
            </a:xfrm>
            <a:prstGeom prst="rect">
              <a:avLst/>
            </a:prstGeom>
            <a:noFill/>
          </p:spPr>
        </p:pic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4439" y="1216"/>
              <a:ext cx="520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>
                  <a:latin typeface="Arial" charset="0"/>
                </a:rPr>
                <a:t>OLTP</a:t>
              </a:r>
              <a:endParaRPr lang="en-US">
                <a:latin typeface="Arial" charset="0"/>
              </a:endParaRPr>
            </a:p>
          </p:txBody>
        </p:sp>
      </p:grpSp>
      <p:sp>
        <p:nvSpPr>
          <p:cNvPr id="15" name="AutoShape 19"/>
          <p:cNvSpPr>
            <a:spLocks noChangeArrowheads="1"/>
          </p:cNvSpPr>
          <p:nvPr/>
        </p:nvSpPr>
        <p:spPr bwMode="auto">
          <a:xfrm>
            <a:off x="5451446" y="5967397"/>
            <a:ext cx="1435100" cy="373062"/>
          </a:xfrm>
          <a:prstGeom prst="roundRect">
            <a:avLst>
              <a:gd name="adj" fmla="val 41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>
                <a:latin typeface="Arial" charset="0"/>
              </a:rPr>
              <a:t>SQL Server</a:t>
            </a:r>
          </a:p>
        </p:txBody>
      </p:sp>
      <p:pic>
        <p:nvPicPr>
          <p:cNvPr id="16" name="Picture 20" descr="Computer_DesktopComputer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1608" y="4765659"/>
            <a:ext cx="1131888" cy="1270000"/>
          </a:xfrm>
          <a:prstGeom prst="rect">
            <a:avLst/>
          </a:prstGeom>
          <a:noFill/>
        </p:spPr>
      </p:pic>
      <p:sp>
        <p:nvSpPr>
          <p:cNvPr id="17" name="AutoShape 21"/>
          <p:cNvSpPr>
            <a:spLocks noChangeArrowheads="1"/>
          </p:cNvSpPr>
          <p:nvPr/>
        </p:nvSpPr>
        <p:spPr bwMode="auto">
          <a:xfrm>
            <a:off x="1825596" y="5967397"/>
            <a:ext cx="953625" cy="376476"/>
          </a:xfrm>
          <a:prstGeom prst="roundRect">
            <a:avLst>
              <a:gd name="adj" fmla="val 41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Клиент</a:t>
            </a:r>
            <a:endParaRPr lang="en-US" dirty="0">
              <a:latin typeface="Arial" charset="0"/>
            </a:endParaRPr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2884458" y="4770422"/>
            <a:ext cx="2667000" cy="528637"/>
            <a:chOff x="1619" y="1018"/>
            <a:chExt cx="1680" cy="333"/>
          </a:xfrm>
        </p:grpSpPr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1619" y="1154"/>
              <a:ext cx="1680" cy="197"/>
            </a:xfrm>
            <a:custGeom>
              <a:avLst/>
              <a:gdLst/>
              <a:ahLst/>
              <a:cxnLst>
                <a:cxn ang="0">
                  <a:pos x="920" y="59"/>
                </a:cxn>
                <a:cxn ang="0">
                  <a:pos x="916" y="29"/>
                </a:cxn>
                <a:cxn ang="0">
                  <a:pos x="912" y="0"/>
                </a:cxn>
                <a:cxn ang="0">
                  <a:pos x="1052" y="53"/>
                </a:cxn>
                <a:cxn ang="0">
                  <a:pos x="1149" y="89"/>
                </a:cxn>
                <a:cxn ang="0">
                  <a:pos x="1193" y="107"/>
                </a:cxn>
                <a:cxn ang="0">
                  <a:pos x="1181" y="111"/>
                </a:cxn>
                <a:cxn ang="0">
                  <a:pos x="1149" y="123"/>
                </a:cxn>
                <a:cxn ang="0">
                  <a:pos x="1052" y="156"/>
                </a:cxn>
                <a:cxn ang="0">
                  <a:pos x="910" y="205"/>
                </a:cxn>
                <a:cxn ang="0">
                  <a:pos x="922" y="149"/>
                </a:cxn>
                <a:cxn ang="0">
                  <a:pos x="0" y="107"/>
                </a:cxn>
                <a:cxn ang="0">
                  <a:pos x="920" y="59"/>
                </a:cxn>
              </a:cxnLst>
              <a:rect l="0" t="0" r="r" b="b"/>
              <a:pathLst>
                <a:path w="1193" h="205">
                  <a:moveTo>
                    <a:pt x="920" y="59"/>
                  </a:moveTo>
                  <a:lnTo>
                    <a:pt x="916" y="29"/>
                  </a:lnTo>
                  <a:lnTo>
                    <a:pt x="912" y="0"/>
                  </a:lnTo>
                  <a:lnTo>
                    <a:pt x="1052" y="53"/>
                  </a:lnTo>
                  <a:lnTo>
                    <a:pt x="1149" y="89"/>
                  </a:lnTo>
                  <a:lnTo>
                    <a:pt x="1193" y="107"/>
                  </a:lnTo>
                  <a:lnTo>
                    <a:pt x="1181" y="111"/>
                  </a:lnTo>
                  <a:lnTo>
                    <a:pt x="1149" y="123"/>
                  </a:lnTo>
                  <a:lnTo>
                    <a:pt x="1052" y="156"/>
                  </a:lnTo>
                  <a:lnTo>
                    <a:pt x="910" y="205"/>
                  </a:lnTo>
                  <a:lnTo>
                    <a:pt x="922" y="149"/>
                  </a:lnTo>
                  <a:lnTo>
                    <a:pt x="0" y="107"/>
                  </a:lnTo>
                  <a:lnTo>
                    <a:pt x="920" y="59"/>
                  </a:lnTo>
                  <a:close/>
                </a:path>
              </a:pathLst>
            </a:custGeom>
            <a:solidFill>
              <a:srgbClr val="FF0000">
                <a:alpha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2155" y="1018"/>
              <a:ext cx="59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" charset="0"/>
                </a:rPr>
                <a:t>Запрос</a:t>
              </a:r>
              <a:endParaRPr lang="en-US" dirty="0">
                <a:latin typeface="Arial" charset="0"/>
              </a:endParaRPr>
            </a:p>
          </p:txBody>
        </p:sp>
      </p:grpSp>
      <p:grpSp>
        <p:nvGrpSpPr>
          <p:cNvPr id="21" name="Group 25"/>
          <p:cNvGrpSpPr>
            <a:grpSpLocks/>
          </p:cNvGrpSpPr>
          <p:nvPr/>
        </p:nvGrpSpPr>
        <p:grpSpPr bwMode="auto">
          <a:xfrm>
            <a:off x="2884458" y="5372084"/>
            <a:ext cx="2667000" cy="515938"/>
            <a:chOff x="1619" y="1497"/>
            <a:chExt cx="1680" cy="325"/>
          </a:xfrm>
        </p:grpSpPr>
        <p:sp>
          <p:nvSpPr>
            <p:cNvPr id="22" name="Freeform 26"/>
            <p:cNvSpPr>
              <a:spLocks/>
            </p:cNvSpPr>
            <p:nvPr/>
          </p:nvSpPr>
          <p:spPr bwMode="auto">
            <a:xfrm flipH="1">
              <a:off x="1619" y="1497"/>
              <a:ext cx="1680" cy="197"/>
            </a:xfrm>
            <a:custGeom>
              <a:avLst/>
              <a:gdLst/>
              <a:ahLst/>
              <a:cxnLst>
                <a:cxn ang="0">
                  <a:pos x="920" y="59"/>
                </a:cxn>
                <a:cxn ang="0">
                  <a:pos x="916" y="29"/>
                </a:cxn>
                <a:cxn ang="0">
                  <a:pos x="912" y="0"/>
                </a:cxn>
                <a:cxn ang="0">
                  <a:pos x="1052" y="53"/>
                </a:cxn>
                <a:cxn ang="0">
                  <a:pos x="1149" y="89"/>
                </a:cxn>
                <a:cxn ang="0">
                  <a:pos x="1193" y="107"/>
                </a:cxn>
                <a:cxn ang="0">
                  <a:pos x="1181" y="111"/>
                </a:cxn>
                <a:cxn ang="0">
                  <a:pos x="1149" y="123"/>
                </a:cxn>
                <a:cxn ang="0">
                  <a:pos x="1052" y="156"/>
                </a:cxn>
                <a:cxn ang="0">
                  <a:pos x="910" y="205"/>
                </a:cxn>
                <a:cxn ang="0">
                  <a:pos x="922" y="149"/>
                </a:cxn>
                <a:cxn ang="0">
                  <a:pos x="0" y="107"/>
                </a:cxn>
                <a:cxn ang="0">
                  <a:pos x="920" y="59"/>
                </a:cxn>
              </a:cxnLst>
              <a:rect l="0" t="0" r="r" b="b"/>
              <a:pathLst>
                <a:path w="1193" h="205">
                  <a:moveTo>
                    <a:pt x="920" y="59"/>
                  </a:moveTo>
                  <a:lnTo>
                    <a:pt x="916" y="29"/>
                  </a:lnTo>
                  <a:lnTo>
                    <a:pt x="912" y="0"/>
                  </a:lnTo>
                  <a:lnTo>
                    <a:pt x="1052" y="53"/>
                  </a:lnTo>
                  <a:lnTo>
                    <a:pt x="1149" y="89"/>
                  </a:lnTo>
                  <a:lnTo>
                    <a:pt x="1193" y="107"/>
                  </a:lnTo>
                  <a:lnTo>
                    <a:pt x="1181" y="111"/>
                  </a:lnTo>
                  <a:lnTo>
                    <a:pt x="1149" y="123"/>
                  </a:lnTo>
                  <a:lnTo>
                    <a:pt x="1052" y="156"/>
                  </a:lnTo>
                  <a:lnTo>
                    <a:pt x="910" y="205"/>
                  </a:lnTo>
                  <a:lnTo>
                    <a:pt x="922" y="149"/>
                  </a:lnTo>
                  <a:lnTo>
                    <a:pt x="0" y="107"/>
                  </a:lnTo>
                  <a:lnTo>
                    <a:pt x="920" y="59"/>
                  </a:lnTo>
                  <a:close/>
                </a:path>
              </a:pathLst>
            </a:custGeom>
            <a:solidFill>
              <a:srgbClr val="FF0000">
                <a:alpha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2104" y="1589"/>
              <a:ext cx="77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" charset="0"/>
                </a:rPr>
                <a:t>Результат</a:t>
              </a:r>
              <a:endParaRPr lang="en-US" dirty="0"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800" dirty="0" smtClean="0">
              <a:latin typeface="TimesNewRoman"/>
              <a:ea typeface="Calibri"/>
              <a:cs typeface="TimesNewRoman"/>
            </a:endParaRPr>
          </a:p>
          <a:p>
            <a:r>
              <a:rPr lang="en-US" sz="2800" dirty="0" smtClean="0">
                <a:latin typeface="TimesNewRoman"/>
                <a:ea typeface="Calibri"/>
                <a:cs typeface="TimesNewRoman"/>
              </a:rPr>
              <a:t>OLTP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(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OnLine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Transaction Processing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) – системы оперативной обработки 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транзакций</a:t>
            </a:r>
          </a:p>
          <a:p>
            <a:endParaRPr lang="ru-RU" sz="2800" dirty="0" smtClean="0">
              <a:latin typeface="TimesNewRoman"/>
              <a:ea typeface="Calibri"/>
              <a:cs typeface="TimesNewRoman"/>
            </a:endParaRPr>
          </a:p>
          <a:p>
            <a:r>
              <a:rPr lang="en-US" sz="2800" dirty="0" smtClean="0">
                <a:latin typeface="TimesNewRoman"/>
                <a:ea typeface="Calibri"/>
                <a:cs typeface="TimesNewRoman"/>
              </a:rPr>
              <a:t>OLAP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(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OnLine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Analitical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Processing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) – системы оперативной аналитической обработки, известны как системы поддержки принятия решений 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DSS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 (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Decision Support System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effectLst/>
                <a:latin typeface="TimesNewRoman"/>
                <a:ea typeface="Calibri"/>
                <a:cs typeface="TimesNewRoman"/>
              </a:rPr>
              <a:t>Технологии хранения </a:t>
            </a:r>
            <a:r>
              <a:rPr lang="ru-RU" sz="3600" dirty="0">
                <a:effectLst/>
                <a:latin typeface="TimesNewRoman"/>
                <a:ea typeface="Calibri"/>
                <a:cs typeface="TimesNewRoman"/>
              </a:rPr>
              <a:t>данных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6874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Журнал транзакций</a:t>
            </a:r>
            <a:endParaRPr lang="ru-RU" sz="36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183188" y="2536825"/>
            <a:ext cx="227012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 </a:t>
            </a:r>
          </a:p>
        </p:txBody>
      </p:sp>
      <p:pic>
        <p:nvPicPr>
          <p:cNvPr id="5" name="Picture 5" descr="Server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9650" y="2119313"/>
            <a:ext cx="1233488" cy="1449387"/>
          </a:xfrm>
          <a:prstGeom prst="rect">
            <a:avLst/>
          </a:prstGeom>
          <a:noFill/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031875" y="3565519"/>
            <a:ext cx="2174401" cy="1517773"/>
            <a:chOff x="328" y="2305"/>
            <a:chExt cx="1366" cy="819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429" y="2305"/>
              <a:ext cx="1265" cy="819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Страницы данных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помещаются, или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считываются в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 буферный кэш и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изменяются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328" y="2439"/>
              <a:ext cx="194" cy="204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2</a:t>
              </a: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5005381" y="1839913"/>
            <a:ext cx="3206919" cy="649365"/>
            <a:chOff x="3345" y="1152"/>
            <a:chExt cx="2043" cy="35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437" y="1152"/>
              <a:ext cx="1951" cy="350"/>
            </a:xfrm>
            <a:prstGeom prst="roundRect">
              <a:avLst>
                <a:gd name="adj" fmla="val 231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Изменения записываются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в журнал транзакций на диске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3345" y="1217"/>
              <a:ext cx="197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3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4865686" y="4238633"/>
            <a:ext cx="3367868" cy="938020"/>
            <a:chOff x="3580" y="2694"/>
            <a:chExt cx="2166" cy="506"/>
          </a:xfrm>
        </p:grpSpPr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3683" y="2694"/>
              <a:ext cx="2063" cy="506"/>
            </a:xfrm>
            <a:prstGeom prst="roundRect">
              <a:avLst>
                <a:gd name="adj" fmla="val 400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Контрольные точки записывают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зафиксированные транзакции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в базу данных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3580" y="2814"/>
              <a:ext cx="199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4</a:t>
              </a: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756150" y="3422650"/>
            <a:ext cx="1427163" cy="817563"/>
            <a:chOff x="3264" y="2448"/>
            <a:chExt cx="990" cy="659"/>
          </a:xfrm>
        </p:grpSpPr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129" y="2543"/>
              <a:ext cx="125" cy="2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600">
                <a:latin typeface="Arial Narrow" pitchFamily="34" charset="0"/>
              </a:endParaRPr>
            </a:p>
          </p:txBody>
        </p:sp>
        <p:pic>
          <p:nvPicPr>
            <p:cNvPr id="17" name="Picture 17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64" y="2448"/>
              <a:ext cx="816" cy="659"/>
            </a:xfrm>
            <a:prstGeom prst="rect">
              <a:avLst/>
            </a:prstGeom>
            <a:noFill/>
          </p:spPr>
        </p:pic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1620837" y="1265238"/>
            <a:ext cx="2771129" cy="655637"/>
            <a:chOff x="1018" y="856"/>
            <a:chExt cx="1756" cy="354"/>
          </a:xfrm>
        </p:grpSpPr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1127" y="856"/>
              <a:ext cx="1647" cy="354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Приложение отправляет </a:t>
              </a:r>
            </a:p>
            <a:p>
              <a:pPr marL="228600">
                <a:spcBef>
                  <a:spcPct val="0"/>
                </a:spcBef>
                <a:buClrTx/>
                <a:buFontTx/>
                <a:buNone/>
              </a:pPr>
              <a:r>
                <a:rPr lang="ru-RU" dirty="0" smtClean="0">
                  <a:latin typeface="Arial Narrow" pitchFamily="34" charset="0"/>
                </a:rPr>
                <a:t>измененные данные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" name="AutoShape 20"/>
            <p:cNvSpPr>
              <a:spLocks noChangeArrowheads="1"/>
            </p:cNvSpPr>
            <p:nvPr/>
          </p:nvSpPr>
          <p:spPr bwMode="auto">
            <a:xfrm>
              <a:off x="1018" y="912"/>
              <a:ext cx="196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1</a:t>
              </a:r>
            </a:p>
          </p:txBody>
        </p:sp>
      </p:grpSp>
      <p:grpSp>
        <p:nvGrpSpPr>
          <p:cNvPr id="22" name="Group 22"/>
          <p:cNvGrpSpPr>
            <a:grpSpLocks/>
          </p:cNvGrpSpPr>
          <p:nvPr/>
        </p:nvGrpSpPr>
        <p:grpSpPr bwMode="auto">
          <a:xfrm>
            <a:off x="4887913" y="2493963"/>
            <a:ext cx="1427162" cy="817562"/>
            <a:chOff x="3264" y="2448"/>
            <a:chExt cx="990" cy="659"/>
          </a:xfrm>
        </p:grpSpPr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4129" y="2543"/>
              <a:ext cx="125" cy="2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sz="1600">
                <a:latin typeface="Arial Narrow" pitchFamily="34" charset="0"/>
              </a:endParaRPr>
            </a:p>
          </p:txBody>
        </p:sp>
        <p:pic>
          <p:nvPicPr>
            <p:cNvPr id="24" name="Picture 24" descr="Database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64" y="2448"/>
              <a:ext cx="816" cy="659"/>
            </a:xfrm>
            <a:prstGeom prst="rect">
              <a:avLst/>
            </a:prstGeom>
            <a:noFill/>
          </p:spPr>
        </p:pic>
      </p:grp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5865813" y="2682875"/>
            <a:ext cx="12541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Диск</a:t>
            </a:r>
            <a:endParaRPr lang="en-US" dirty="0">
              <a:latin typeface="Arial" charset="0"/>
            </a:endParaRPr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5727700" y="3608388"/>
            <a:ext cx="1254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Диск</a:t>
            </a:r>
            <a:endParaRPr lang="en-US" dirty="0">
              <a:latin typeface="Arial" charset="0"/>
            </a:endParaRPr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 rot="1486875">
            <a:off x="1195388" y="2552700"/>
            <a:ext cx="1736725" cy="300038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8" name="Picture 36" descr="Computer_DesktopComputer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313" y="1490663"/>
            <a:ext cx="1117600" cy="1252537"/>
          </a:xfrm>
          <a:prstGeom prst="rect">
            <a:avLst/>
          </a:prstGeom>
          <a:noFill/>
        </p:spPr>
      </p:pic>
      <p:grpSp>
        <p:nvGrpSpPr>
          <p:cNvPr id="29" name="Group 37"/>
          <p:cNvGrpSpPr>
            <a:grpSpLocks/>
          </p:cNvGrpSpPr>
          <p:nvPr/>
        </p:nvGrpSpPr>
        <p:grpSpPr bwMode="auto">
          <a:xfrm>
            <a:off x="3052763" y="2200275"/>
            <a:ext cx="955675" cy="1108075"/>
            <a:chOff x="1968" y="1587"/>
            <a:chExt cx="576" cy="669"/>
          </a:xfrm>
        </p:grpSpPr>
        <p:sp>
          <p:nvSpPr>
            <p:cNvPr id="30" name="Rectangle 38"/>
            <p:cNvSpPr>
              <a:spLocks noChangeArrowheads="1"/>
            </p:cNvSpPr>
            <p:nvPr/>
          </p:nvSpPr>
          <p:spPr bwMode="auto">
            <a:xfrm>
              <a:off x="2259" y="1587"/>
              <a:ext cx="109" cy="20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>
                <a:latin typeface="Arial Narrow" pitchFamily="34" charset="0"/>
              </a:endParaRPr>
            </a:p>
          </p:txBody>
        </p:sp>
        <p:grpSp>
          <p:nvGrpSpPr>
            <p:cNvPr id="31" name="Group 39"/>
            <p:cNvGrpSpPr>
              <a:grpSpLocks/>
            </p:cNvGrpSpPr>
            <p:nvPr/>
          </p:nvGrpSpPr>
          <p:grpSpPr bwMode="auto">
            <a:xfrm>
              <a:off x="1968" y="1824"/>
              <a:ext cx="576" cy="432"/>
              <a:chOff x="1968" y="1824"/>
              <a:chExt cx="576" cy="432"/>
            </a:xfrm>
          </p:grpSpPr>
          <p:grpSp>
            <p:nvGrpSpPr>
              <p:cNvPr id="32" name="Group 40"/>
              <p:cNvGrpSpPr>
                <a:grpSpLocks/>
              </p:cNvGrpSpPr>
              <p:nvPr/>
            </p:nvGrpSpPr>
            <p:grpSpPr bwMode="auto">
              <a:xfrm>
                <a:off x="1968" y="1824"/>
                <a:ext cx="576" cy="432"/>
                <a:chOff x="1968" y="1824"/>
                <a:chExt cx="576" cy="432"/>
              </a:xfrm>
            </p:grpSpPr>
            <p:sp>
              <p:nvSpPr>
                <p:cNvPr id="34" name="Rectangle 41"/>
                <p:cNvSpPr>
                  <a:spLocks noChangeArrowheads="1"/>
                </p:cNvSpPr>
                <p:nvPr/>
              </p:nvSpPr>
              <p:spPr bwMode="auto">
                <a:xfrm>
                  <a:off x="1968" y="1824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" name="Rectangle 42" descr="Light downward diagonal"/>
                <p:cNvSpPr>
                  <a:spLocks noChangeArrowheads="1"/>
                </p:cNvSpPr>
                <p:nvPr/>
              </p:nvSpPr>
              <p:spPr bwMode="auto">
                <a:xfrm>
                  <a:off x="2160" y="1824"/>
                  <a:ext cx="192" cy="144"/>
                </a:xfrm>
                <a:prstGeom prst="rect">
                  <a:avLst/>
                </a:prstGeom>
                <a:pattFill prst="ltDn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6" name="Rectangle 43"/>
                <p:cNvSpPr>
                  <a:spLocks noChangeArrowheads="1"/>
                </p:cNvSpPr>
                <p:nvPr/>
              </p:nvSpPr>
              <p:spPr bwMode="auto">
                <a:xfrm>
                  <a:off x="2352" y="1824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7" name="Rectangle 44"/>
                <p:cNvSpPr>
                  <a:spLocks noChangeArrowheads="1"/>
                </p:cNvSpPr>
                <p:nvPr/>
              </p:nvSpPr>
              <p:spPr bwMode="auto">
                <a:xfrm>
                  <a:off x="1968" y="1968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8" name="Rectangle 45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9" name="Rectangle 46"/>
                <p:cNvSpPr>
                  <a:spLocks noChangeArrowheads="1"/>
                </p:cNvSpPr>
                <p:nvPr/>
              </p:nvSpPr>
              <p:spPr bwMode="auto">
                <a:xfrm>
                  <a:off x="2352" y="1968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0" name="Rectangle 47"/>
                <p:cNvSpPr>
                  <a:spLocks noChangeArrowheads="1"/>
                </p:cNvSpPr>
                <p:nvPr/>
              </p:nvSpPr>
              <p:spPr bwMode="auto">
                <a:xfrm>
                  <a:off x="1968" y="2112"/>
                  <a:ext cx="192" cy="144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1" name="Rectangle 48"/>
                <p:cNvSpPr>
                  <a:spLocks noChangeArrowheads="1"/>
                </p:cNvSpPr>
                <p:nvPr/>
              </p:nvSpPr>
              <p:spPr bwMode="auto">
                <a:xfrm>
                  <a:off x="2160" y="2112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2" name="Rectangle 49"/>
                <p:cNvSpPr>
                  <a:spLocks noChangeArrowheads="1"/>
                </p:cNvSpPr>
                <p:nvPr/>
              </p:nvSpPr>
              <p:spPr bwMode="auto">
                <a:xfrm>
                  <a:off x="2352" y="2112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3" name="Rectangle 50"/>
              <p:cNvSpPr>
                <a:spLocks noChangeArrowheads="1"/>
              </p:cNvSpPr>
              <p:nvPr/>
            </p:nvSpPr>
            <p:spPr bwMode="auto">
              <a:xfrm>
                <a:off x="2160" y="1824"/>
                <a:ext cx="192" cy="14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3541712" y="2054225"/>
            <a:ext cx="131604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Буферный кэш</a:t>
            </a:r>
            <a:endParaRPr lang="en-US" dirty="0">
              <a:latin typeface="Arial" charset="0"/>
            </a:endParaRPr>
          </a:p>
        </p:txBody>
      </p:sp>
      <p:pic>
        <p:nvPicPr>
          <p:cNvPr id="44" name="Picture 52" descr="Recor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4588" y="3387725"/>
            <a:ext cx="577850" cy="636588"/>
          </a:xfrm>
          <a:prstGeom prst="rect">
            <a:avLst/>
          </a:prstGeom>
          <a:noFill/>
        </p:spPr>
      </p:pic>
      <p:pic>
        <p:nvPicPr>
          <p:cNvPr id="45" name="Picture 53" descr="Document_BoxesWrit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1913" y="2489200"/>
            <a:ext cx="433387" cy="704850"/>
          </a:xfrm>
          <a:prstGeom prst="rect">
            <a:avLst/>
          </a:prstGeom>
          <a:noFill/>
        </p:spPr>
      </p:pic>
      <p:sp>
        <p:nvSpPr>
          <p:cNvPr id="46" name="Freeform 54"/>
          <p:cNvSpPr>
            <a:spLocks/>
          </p:cNvSpPr>
          <p:nvPr/>
        </p:nvSpPr>
        <p:spPr bwMode="auto">
          <a:xfrm>
            <a:off x="3763963" y="2819400"/>
            <a:ext cx="1370012" cy="236538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" name="Freeform 55"/>
          <p:cNvSpPr>
            <a:spLocks/>
          </p:cNvSpPr>
          <p:nvPr/>
        </p:nvSpPr>
        <p:spPr bwMode="auto">
          <a:xfrm rot="1486875">
            <a:off x="3700463" y="3362325"/>
            <a:ext cx="1736725" cy="300038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4143372" y="5572140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повышения производительности</a:t>
            </a:r>
          </a:p>
          <a:p>
            <a:r>
              <a:rPr lang="ru-RU" dirty="0" smtClean="0"/>
              <a:t>рекомендуется размещать журнал </a:t>
            </a:r>
          </a:p>
          <a:p>
            <a:r>
              <a:rPr lang="ru-RU" dirty="0" smtClean="0"/>
              <a:t>транзакций на отдельном диске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43" grpId="0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Параметры базы данных</a:t>
            </a:r>
            <a:endParaRPr lang="ru-RU" sz="36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428596" y="1571612"/>
            <a:ext cx="8288338" cy="3857652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731809" y="2433624"/>
            <a:ext cx="7664450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CURSOR </a:t>
            </a:r>
            <a:r>
              <a:rPr lang="ru-RU" dirty="0" smtClean="0"/>
              <a:t>– управляют поведением курсора</a:t>
            </a:r>
            <a:endParaRPr lang="en-US" dirty="0"/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739746" y="3109899"/>
            <a:ext cx="7664450" cy="74772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Database Availability </a:t>
            </a:r>
            <a:r>
              <a:rPr lang="ru-RU" dirty="0" smtClean="0"/>
              <a:t>– контролируют состояние базы данных, </a:t>
            </a:r>
          </a:p>
          <a:p>
            <a:pPr marL="228600" indent="-228600"/>
            <a:r>
              <a:rPr lang="ru-RU" dirty="0" smtClean="0"/>
              <a:t>возможности подключения и редактирования данных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739746" y="1773224"/>
            <a:ext cx="7664450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AUTO </a:t>
            </a:r>
            <a:r>
              <a:rPr lang="ru-RU" dirty="0" smtClean="0"/>
              <a:t>– управляют автоматическим поведением </a:t>
            </a:r>
            <a:endParaRPr lang="en-US" dirty="0"/>
          </a:p>
        </p:txBody>
      </p:sp>
      <p:sp>
        <p:nvSpPr>
          <p:cNvPr id="9" name="Rounded Rectangle 11"/>
          <p:cNvSpPr>
            <a:spLocks noChangeArrowheads="1"/>
          </p:cNvSpPr>
          <p:nvPr/>
        </p:nvSpPr>
        <p:spPr bwMode="auto">
          <a:xfrm>
            <a:off x="736571" y="4643445"/>
            <a:ext cx="7621588" cy="5762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Recovery </a:t>
            </a:r>
            <a:r>
              <a:rPr lang="ru-RU" dirty="0" smtClean="0"/>
              <a:t>– определение модели восстановления</a:t>
            </a:r>
            <a:endParaRPr lang="en-US" dirty="0"/>
          </a:p>
        </p:txBody>
      </p:sp>
      <p:sp>
        <p:nvSpPr>
          <p:cNvPr id="11" name="Rounded Rectangle 14"/>
          <p:cNvSpPr>
            <a:spLocks noChangeArrowheads="1"/>
          </p:cNvSpPr>
          <p:nvPr/>
        </p:nvSpPr>
        <p:spPr bwMode="auto">
          <a:xfrm>
            <a:off x="749271" y="4000503"/>
            <a:ext cx="7624763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en-US" dirty="0"/>
              <a:t>External Access </a:t>
            </a:r>
            <a:r>
              <a:rPr lang="ru-RU" dirty="0" smtClean="0"/>
              <a:t>– возможность доступа из внешних ресурсов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Сжатие данных</a:t>
            </a:r>
            <a:endParaRPr lang="ru-RU" sz="3600" dirty="0"/>
          </a:p>
        </p:txBody>
      </p:sp>
      <p:pic>
        <p:nvPicPr>
          <p:cNvPr id="4" name="Picture 12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3" y="4643438"/>
            <a:ext cx="2038350" cy="1646237"/>
          </a:xfrm>
          <a:prstGeom prst="rect">
            <a:avLst/>
          </a:prstGeom>
          <a:noFill/>
        </p:spPr>
      </p:pic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592138" y="1428736"/>
            <a:ext cx="7929562" cy="2928958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6" name="Rounded Rectangle 4"/>
          <p:cNvSpPr>
            <a:spLocks noChangeArrowheads="1"/>
          </p:cNvSpPr>
          <p:nvPr/>
        </p:nvSpPr>
        <p:spPr bwMode="auto">
          <a:xfrm>
            <a:off x="823913" y="1531939"/>
            <a:ext cx="7450137" cy="5969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ROW </a:t>
            </a:r>
            <a:r>
              <a:rPr lang="ru-RU" dirty="0" smtClean="0"/>
              <a:t>– сжатие строк позволяет хранить типы фиксированной </a:t>
            </a:r>
          </a:p>
          <a:p>
            <a:pPr marL="228600" indent="-228600"/>
            <a:r>
              <a:rPr lang="ru-RU" dirty="0" smtClean="0"/>
              <a:t>длины в формате переменной длины</a:t>
            </a:r>
            <a:endParaRPr lang="en-US" dirty="0"/>
          </a:p>
        </p:txBody>
      </p:sp>
      <p:sp>
        <p:nvSpPr>
          <p:cNvPr id="7" name="Rounded Rectangle 5"/>
          <p:cNvSpPr>
            <a:spLocks noChangeArrowheads="1"/>
          </p:cNvSpPr>
          <p:nvPr/>
        </p:nvSpPr>
        <p:spPr bwMode="auto">
          <a:xfrm>
            <a:off x="830263" y="2255839"/>
            <a:ext cx="7450137" cy="11779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dirty="0"/>
              <a:t>PAGE </a:t>
            </a:r>
            <a:r>
              <a:rPr lang="ru-RU" dirty="0" smtClean="0"/>
              <a:t>– сжатие страниц </a:t>
            </a:r>
            <a:endParaRPr lang="en-US" dirty="0"/>
          </a:p>
          <a:p>
            <a:pPr marL="685800" lvl="1" indent="-228600"/>
            <a:r>
              <a:rPr lang="ru-RU" dirty="0" smtClean="0"/>
              <a:t>Сжатие префикса</a:t>
            </a:r>
            <a:endParaRPr lang="en-US" dirty="0"/>
          </a:p>
          <a:p>
            <a:pPr marL="685800" lvl="1" indent="-228600"/>
            <a:r>
              <a:rPr lang="ru-RU" dirty="0" smtClean="0"/>
              <a:t>Сжатие словаря</a:t>
            </a:r>
            <a:endParaRPr lang="en-US" dirty="0"/>
          </a:p>
        </p:txBody>
      </p:sp>
      <p:sp>
        <p:nvSpPr>
          <p:cNvPr id="8" name="Rounded Rectangle 9"/>
          <p:cNvSpPr>
            <a:spLocks noChangeArrowheads="1"/>
          </p:cNvSpPr>
          <p:nvPr/>
        </p:nvSpPr>
        <p:spPr bwMode="auto">
          <a:xfrm>
            <a:off x="830263" y="3560764"/>
            <a:ext cx="7450137" cy="62865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ru-RU" dirty="0" smtClean="0"/>
              <a:t>Сжатие требует дополнительных ресурсов процессора</a:t>
            </a:r>
            <a:endParaRPr lang="en-US" dirty="0"/>
          </a:p>
        </p:txBody>
      </p:sp>
      <p:pic>
        <p:nvPicPr>
          <p:cNvPr id="9" name="Picture 11" descr="Vise_Compress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5775" y="4938713"/>
            <a:ext cx="1335088" cy="954087"/>
          </a:xfrm>
          <a:prstGeom prst="rect">
            <a:avLst/>
          </a:prstGeom>
          <a:noFill/>
        </p:spPr>
      </p:pic>
      <p:pic>
        <p:nvPicPr>
          <p:cNvPr id="10" name="Picture 13" descr="Data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2813" y="5114925"/>
            <a:ext cx="917575" cy="741363"/>
          </a:xfrm>
          <a:prstGeom prst="rect">
            <a:avLst/>
          </a:prstGeom>
          <a:noFill/>
        </p:spPr>
      </p:pic>
      <p:pic>
        <p:nvPicPr>
          <p:cNvPr id="11" name="Picture 15" descr="arrow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1938" y="5270500"/>
            <a:ext cx="1544637" cy="303213"/>
          </a:xfrm>
          <a:prstGeom prst="rect">
            <a:avLst/>
          </a:prstGeom>
          <a:noFill/>
        </p:spPr>
      </p:pic>
      <p:pic>
        <p:nvPicPr>
          <p:cNvPr id="12" name="Picture 16" descr="arrow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7525" y="5265738"/>
            <a:ext cx="1544638" cy="303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Автоматическое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сжатие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(</a:t>
            </a:r>
            <a:r>
              <a:rPr lang="ru-RU" sz="2000" dirty="0" smtClean="0">
                <a:latin typeface="Times New Roman"/>
                <a:ea typeface="Calibri"/>
              </a:rPr>
              <a:t>если </a:t>
            </a:r>
            <a:r>
              <a:rPr lang="ru-RU" sz="2000" dirty="0">
                <a:latin typeface="Times New Roman"/>
                <a:ea typeface="Calibri"/>
              </a:rPr>
              <a:t>установлен параметр базы данных </a:t>
            </a:r>
            <a:r>
              <a:rPr lang="en-US" sz="2000" i="1" dirty="0" err="1" smtClean="0">
                <a:latin typeface="Times New Roman"/>
                <a:ea typeface="Calibri"/>
                <a:cs typeface="Times New Roman"/>
              </a:rPr>
              <a:t>autoshrink</a:t>
            </a: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Сжатие всей базы данных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   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команда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                                </a:t>
            </a:r>
            <a:r>
              <a:rPr lang="ru-RU" sz="2000" dirty="0" smtClean="0">
                <a:latin typeface="Courier New"/>
                <a:ea typeface="Calibri"/>
                <a:cs typeface="Times New Roman"/>
              </a:rPr>
              <a:t>DBCC 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SHRINKDATABASE (‘</a:t>
            </a:r>
            <a:r>
              <a:rPr lang="ru-RU" sz="2000" dirty="0" err="1">
                <a:latin typeface="Courier New"/>
                <a:ea typeface="Calibri"/>
                <a:cs typeface="Times New Roman"/>
              </a:rPr>
              <a:t>имя_БД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’, [‘процент’] [,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NOTRUNCATE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TRUNCATEONLY</a:t>
            </a:r>
            <a:r>
              <a:rPr lang="ru-RU" sz="2000" dirty="0" smtClean="0">
                <a:latin typeface="Courier New"/>
                <a:ea typeface="Calibri"/>
                <a:cs typeface="Times New Roman"/>
              </a:rPr>
              <a:t>])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Сжатие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каждого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файла БД     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команда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000" dirty="0">
                <a:latin typeface="Courier New"/>
                <a:ea typeface="Calibri"/>
                <a:cs typeface="Times New Roman"/>
              </a:rPr>
              <a:t>DBCC SHRINK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FILE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(‘</a:t>
            </a:r>
            <a:r>
              <a:rPr lang="ru-RU" sz="2000" dirty="0" err="1">
                <a:latin typeface="Courier New"/>
                <a:ea typeface="Calibri"/>
                <a:cs typeface="Times New Roman"/>
              </a:rPr>
              <a:t>имя_файла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’, [‘</a:t>
            </a:r>
            <a:r>
              <a:rPr lang="ru-RU" sz="2000" dirty="0" err="1">
                <a:latin typeface="Courier New"/>
                <a:ea typeface="Calibri"/>
                <a:cs typeface="Times New Roman"/>
              </a:rPr>
              <a:t>конечный_размер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’]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000" dirty="0">
                <a:latin typeface="Courier New"/>
                <a:ea typeface="Calibri"/>
                <a:cs typeface="Times New Roman"/>
              </a:rPr>
              <a:t>[,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EMPTYFILE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NOTRUNCATE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000" dirty="0">
                <a:latin typeface="Courier New"/>
                <a:ea typeface="Calibri"/>
                <a:cs typeface="Times New Roman"/>
              </a:rPr>
              <a:t>TRUNCATEONLY</a:t>
            </a:r>
            <a:r>
              <a:rPr lang="ru-RU" sz="2000" dirty="0">
                <a:latin typeface="Courier New"/>
                <a:ea typeface="Calibri"/>
                <a:cs typeface="Times New Roman"/>
              </a:rPr>
              <a:t> ])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000" dirty="0" smtClean="0">
              <a:latin typeface="Courier New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464646"/>
                </a:solidFill>
              </a:rPr>
              <a:t>Сжатие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39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7" name="Содержимое 1"/>
          <p:cNvSpPr txBox="1">
            <a:spLocks/>
          </p:cNvSpPr>
          <p:nvPr/>
        </p:nvSpPr>
        <p:spPr>
          <a:xfrm>
            <a:off x="3857620" y="1481328"/>
            <a:ext cx="482918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баз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файловых групп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типов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таблиц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500430" y="2000240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Файловые группы</a:t>
            </a:r>
            <a:endParaRPr lang="ru-RU" sz="3600" dirty="0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428596" y="1214422"/>
            <a:ext cx="8410575" cy="5294311"/>
          </a:xfrm>
          <a:prstGeom prst="roundRect">
            <a:avLst>
              <a:gd name="adj" fmla="val 2130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  <a:effectLst/>
        </p:spPr>
        <p:txBody>
          <a:bodyPr tIns="82296" anchorCtr="1"/>
          <a:lstStyle/>
          <a:p>
            <a:pPr algn="ctr">
              <a:lnSpc>
                <a:spcPct val="75000"/>
              </a:lnSpc>
              <a:spcBef>
                <a:spcPct val="0"/>
              </a:spcBef>
              <a:buClr>
                <a:srgbClr val="DC0081"/>
              </a:buClr>
              <a:buFont typeface="Wingdings" pitchFamily="2" charset="2"/>
              <a:buNone/>
            </a:pPr>
            <a:r>
              <a:rPr lang="ru-RU" sz="2400" dirty="0" smtClean="0">
                <a:latin typeface="Arial Narrow" pitchFamily="34" charset="0"/>
              </a:rPr>
              <a:t>База данных </a:t>
            </a:r>
            <a:r>
              <a:rPr lang="en-US" sz="2400" dirty="0" err="1" smtClean="0">
                <a:latin typeface="Arial Narrow" pitchFamily="34" charset="0"/>
              </a:rPr>
              <a:t>AdventureWorks</a:t>
            </a:r>
            <a:r>
              <a:rPr lang="en-US" sz="2400" dirty="0" smtClean="0">
                <a:latin typeface="Arial Narrow" pitchFamily="34" charset="0"/>
              </a:rPr>
              <a:t> 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2910" y="6057883"/>
            <a:ext cx="36078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dirty="0" smtClean="0">
                <a:latin typeface="Arial" charset="0"/>
              </a:rPr>
              <a:t>Файловая группа по умолчанию</a:t>
            </a:r>
            <a:endParaRPr lang="en-US" dirty="0">
              <a:latin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43372" y="6057883"/>
            <a:ext cx="227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dirty="0" err="1">
                <a:latin typeface="Arial" charset="0"/>
              </a:rPr>
              <a:t>OrderHistoryGroup</a:t>
            </a:r>
            <a:endParaRPr lang="en-US" dirty="0">
              <a:latin typeface="Arial" charset="0"/>
            </a:endParaRPr>
          </a:p>
        </p:txBody>
      </p:sp>
      <p:pic>
        <p:nvPicPr>
          <p:cNvPr id="7" name="Picture 6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4558" y="3998895"/>
            <a:ext cx="1957388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764308" y="4124308"/>
            <a:ext cx="906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400">
                <a:latin typeface="Arial Narrow" pitchFamily="34" charset="0"/>
              </a:rPr>
              <a:t>E:\</a:t>
            </a:r>
          </a:p>
        </p:txBody>
      </p:sp>
      <p:pic>
        <p:nvPicPr>
          <p:cNvPr id="9" name="Picture 8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3383" y="4535470"/>
            <a:ext cx="593725" cy="941388"/>
          </a:xfrm>
          <a:prstGeom prst="rect">
            <a:avLst/>
          </a:prstGeom>
          <a:noFill/>
        </p:spPr>
      </p:pic>
      <p:pic>
        <p:nvPicPr>
          <p:cNvPr id="10" name="Picture 9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7596" y="3998895"/>
            <a:ext cx="1957387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857346" y="4125895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400">
                <a:latin typeface="Arial Narrow" pitchFamily="34" charset="0"/>
              </a:rPr>
              <a:t>C:\</a:t>
            </a:r>
          </a:p>
        </p:txBody>
      </p:sp>
      <p:pic>
        <p:nvPicPr>
          <p:cNvPr id="12" name="Picture 11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6408" y="4522770"/>
            <a:ext cx="593725" cy="941388"/>
          </a:xfrm>
          <a:prstGeom prst="rect">
            <a:avLst/>
          </a:prstGeom>
          <a:noFill/>
        </p:spPr>
      </p:pic>
      <p:pic>
        <p:nvPicPr>
          <p:cNvPr id="13" name="Picture 12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0283" y="3998895"/>
            <a:ext cx="1957388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327496" y="4141770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2400">
                <a:latin typeface="Arial Narrow" pitchFamily="34" charset="0"/>
              </a:rPr>
              <a:t>D:\</a:t>
            </a:r>
          </a:p>
        </p:txBody>
      </p:sp>
      <p:pic>
        <p:nvPicPr>
          <p:cNvPr id="15" name="Picture 14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8708" y="4491020"/>
            <a:ext cx="593725" cy="941388"/>
          </a:xfrm>
          <a:prstGeom prst="rect">
            <a:avLst/>
          </a:prstGeom>
          <a:noFill/>
        </p:spPr>
      </p:pic>
      <p:pic>
        <p:nvPicPr>
          <p:cNvPr id="16" name="Picture 15" descr="Document_Writing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9983" y="4213208"/>
            <a:ext cx="593725" cy="941387"/>
          </a:xfrm>
          <a:prstGeom prst="rect">
            <a:avLst/>
          </a:prstGeom>
          <a:noFill/>
        </p:spPr>
      </p:pic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359496" y="5283183"/>
            <a:ext cx="2243137" cy="55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AdventureWorks_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Log.Idf</a:t>
            </a: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069946" y="5272070"/>
            <a:ext cx="2289175" cy="55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AdventureWorks_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Data.mdf</a:t>
            </a:r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32271" y="5206983"/>
            <a:ext cx="1706562" cy="2841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OrdHist2.ndf</a:t>
            </a:r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374996" y="4859320"/>
            <a:ext cx="1706562" cy="284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latin typeface="Arial" charset="0"/>
              </a:rPr>
              <a:t>OrdHist1.ndf</a:t>
            </a: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 flipV="1">
            <a:off x="2316133" y="5846745"/>
            <a:ext cx="4763" cy="28892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lIns="0" anchor="ctr"/>
          <a:lstStyle/>
          <a:p>
            <a:endParaRPr lang="ru-RU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4791046" y="5573695"/>
            <a:ext cx="1587" cy="561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lIns="0" anchor="ctr"/>
          <a:lstStyle/>
          <a:p>
            <a:endParaRPr lang="ru-RU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5400000">
            <a:off x="1523177" y="3226577"/>
            <a:ext cx="1590675" cy="280987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 rot="7808842">
            <a:off x="2637602" y="3456764"/>
            <a:ext cx="1851025" cy="290513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 rot="7808842">
            <a:off x="5149027" y="3456764"/>
            <a:ext cx="1851025" cy="290513"/>
          </a:xfrm>
          <a:custGeom>
            <a:avLst/>
            <a:gdLst/>
            <a:ahLst/>
            <a:cxnLst>
              <a:cxn ang="0">
                <a:pos x="920" y="59"/>
              </a:cxn>
              <a:cxn ang="0">
                <a:pos x="916" y="29"/>
              </a:cxn>
              <a:cxn ang="0">
                <a:pos x="912" y="0"/>
              </a:cxn>
              <a:cxn ang="0">
                <a:pos x="1052" y="53"/>
              </a:cxn>
              <a:cxn ang="0">
                <a:pos x="1149" y="89"/>
              </a:cxn>
              <a:cxn ang="0">
                <a:pos x="1193" y="107"/>
              </a:cxn>
              <a:cxn ang="0">
                <a:pos x="1181" y="111"/>
              </a:cxn>
              <a:cxn ang="0">
                <a:pos x="1149" y="123"/>
              </a:cxn>
              <a:cxn ang="0">
                <a:pos x="1052" y="156"/>
              </a:cxn>
              <a:cxn ang="0">
                <a:pos x="910" y="205"/>
              </a:cxn>
              <a:cxn ang="0">
                <a:pos x="922" y="149"/>
              </a:cxn>
              <a:cxn ang="0">
                <a:pos x="0" y="107"/>
              </a:cxn>
              <a:cxn ang="0">
                <a:pos x="920" y="59"/>
              </a:cxn>
            </a:cxnLst>
            <a:rect l="0" t="0" r="r" b="b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773208" y="1682733"/>
            <a:ext cx="1731963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 dirty="0">
                <a:latin typeface="Arial Narrow" pitchFamily="34" charset="0"/>
              </a:rPr>
              <a:t>sys...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770033" y="1957370"/>
            <a:ext cx="173513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73208" y="2143108"/>
            <a:ext cx="1731963" cy="569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2325658" y="19287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2995583" y="19287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1773208" y="2143108"/>
            <a:ext cx="1731963" cy="569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571596" y="1954195"/>
            <a:ext cx="1731962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sys...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1568421" y="2228833"/>
            <a:ext cx="173513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1571596" y="2414570"/>
            <a:ext cx="1731962" cy="569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>
            <a:off x="2124046" y="2200258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793971" y="2200258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1571596" y="2414570"/>
            <a:ext cx="1731962" cy="56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1371571" y="2224070"/>
            <a:ext cx="1731962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sysusers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368396" y="2498708"/>
            <a:ext cx="173513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371571" y="2684445"/>
            <a:ext cx="1731962" cy="569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1924021" y="247013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2593946" y="247013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1371571" y="2684445"/>
            <a:ext cx="1731962" cy="56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1169958" y="2495533"/>
            <a:ext cx="1731963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sysobjects</a:t>
            </a: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166783" y="2770170"/>
            <a:ext cx="173513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169958" y="2955908"/>
            <a:ext cx="1731963" cy="569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1722408" y="27415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2392333" y="274159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1169958" y="2955908"/>
            <a:ext cx="1731963" cy="569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283046" y="1758933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...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279871" y="2020870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4283046" y="2198670"/>
            <a:ext cx="1736725" cy="547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4840258" y="1993883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>
            <a:off x="5510183" y="1993883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4283046" y="2198670"/>
            <a:ext cx="1736725" cy="54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081433" y="2019283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 dirty="0" err="1">
                <a:latin typeface="Arial Narrow" pitchFamily="34" charset="0"/>
              </a:rPr>
              <a:t>SalesOrderHeader</a:t>
            </a:r>
            <a:endParaRPr lang="en-US" sz="1600" i="1" dirty="0">
              <a:latin typeface="Arial Narrow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078258" y="2281220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4081433" y="2459020"/>
            <a:ext cx="1736725" cy="547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9" name="Line 58"/>
          <p:cNvSpPr>
            <a:spLocks noChangeShapeType="1"/>
          </p:cNvSpPr>
          <p:nvPr/>
        </p:nvSpPr>
        <p:spPr bwMode="auto">
          <a:xfrm>
            <a:off x="4638646" y="2254233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0" name="Line 59"/>
          <p:cNvSpPr>
            <a:spLocks noChangeShapeType="1"/>
          </p:cNvSpPr>
          <p:nvPr/>
        </p:nvSpPr>
        <p:spPr bwMode="auto">
          <a:xfrm>
            <a:off x="5308571" y="2254233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081433" y="2459020"/>
            <a:ext cx="1736725" cy="54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3881408" y="2278045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Customer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878233" y="2539983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3881408" y="2717783"/>
            <a:ext cx="1736725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5" name="Line 64"/>
          <p:cNvSpPr>
            <a:spLocks noChangeShapeType="1"/>
          </p:cNvSpPr>
          <p:nvPr/>
        </p:nvSpPr>
        <p:spPr bwMode="auto">
          <a:xfrm>
            <a:off x="4438621" y="2512995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>
            <a:off x="5108546" y="2512995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3881408" y="2717783"/>
            <a:ext cx="1736725" cy="54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3679796" y="2538395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Product</a:t>
            </a: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3676621" y="2800333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3679796" y="2978133"/>
            <a:ext cx="1736725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1" name="Line 70"/>
          <p:cNvSpPr>
            <a:spLocks noChangeShapeType="1"/>
          </p:cNvSpPr>
          <p:nvPr/>
        </p:nvSpPr>
        <p:spPr bwMode="auto">
          <a:xfrm>
            <a:off x="4237008" y="2773345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" name="Line 71"/>
          <p:cNvSpPr>
            <a:spLocks noChangeShapeType="1"/>
          </p:cNvSpPr>
          <p:nvPr/>
        </p:nvSpPr>
        <p:spPr bwMode="auto">
          <a:xfrm>
            <a:off x="4906933" y="2773345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679796" y="2978133"/>
            <a:ext cx="1736725" cy="54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6483321" y="2138345"/>
            <a:ext cx="1682750" cy="30480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OrdHistYear2</a:t>
            </a:r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6489671" y="2432033"/>
            <a:ext cx="1676400" cy="227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6483321" y="2627295"/>
            <a:ext cx="168275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7" name="Line 76"/>
          <p:cNvSpPr>
            <a:spLocks noChangeShapeType="1"/>
          </p:cNvSpPr>
          <p:nvPr/>
        </p:nvSpPr>
        <p:spPr bwMode="auto">
          <a:xfrm>
            <a:off x="7023071" y="2400283"/>
            <a:ext cx="1587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8" name="Line 77"/>
          <p:cNvSpPr>
            <a:spLocks noChangeShapeType="1"/>
          </p:cNvSpPr>
          <p:nvPr/>
        </p:nvSpPr>
        <p:spPr bwMode="auto">
          <a:xfrm>
            <a:off x="7672358" y="2400283"/>
            <a:ext cx="1588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6483321" y="2627295"/>
            <a:ext cx="1682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6288058" y="2427270"/>
            <a:ext cx="1682750" cy="30480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i="1">
                <a:latin typeface="Arial Narrow" pitchFamily="34" charset="0"/>
              </a:rPr>
              <a:t>OrdHistYear1</a:t>
            </a: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6294408" y="2720958"/>
            <a:ext cx="1676400" cy="227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6288058" y="2916220"/>
            <a:ext cx="168275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3" name="Line 82"/>
          <p:cNvSpPr>
            <a:spLocks noChangeShapeType="1"/>
          </p:cNvSpPr>
          <p:nvPr/>
        </p:nvSpPr>
        <p:spPr bwMode="auto">
          <a:xfrm>
            <a:off x="6827808" y="2689208"/>
            <a:ext cx="1588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4" name="Line 83"/>
          <p:cNvSpPr>
            <a:spLocks noChangeShapeType="1"/>
          </p:cNvSpPr>
          <p:nvPr/>
        </p:nvSpPr>
        <p:spPr bwMode="auto">
          <a:xfrm>
            <a:off x="7477096" y="2689208"/>
            <a:ext cx="1587" cy="836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6288058" y="2916220"/>
            <a:ext cx="1682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Повышение производительности баз данных при использовании файловых групп</a:t>
            </a:r>
            <a:endParaRPr lang="ru-RU" sz="28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76263" y="1714488"/>
            <a:ext cx="7961312" cy="3846512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815975" y="3543288"/>
            <a:ext cx="7450138" cy="6223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Размещайте таблицы, используемые в одном запросе, в разных файловых группах</a:t>
            </a:r>
            <a:endParaRPr lang="en-US" dirty="0"/>
          </a:p>
        </p:txBody>
      </p:sp>
      <p:sp>
        <p:nvSpPr>
          <p:cNvPr id="6" name="Rounded Rectangle 7"/>
          <p:cNvSpPr>
            <a:spLocks noChangeArrowheads="1"/>
          </p:cNvSpPr>
          <p:nvPr/>
        </p:nvSpPr>
        <p:spPr bwMode="auto">
          <a:xfrm>
            <a:off x="836613" y="1974838"/>
            <a:ext cx="7450137" cy="6619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Создавайте файлы и файловые группы на разных локальных физических дисках, насколько это возможно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ounded Rectangle 4"/>
          <p:cNvSpPr>
            <a:spLocks noChangeArrowheads="1"/>
          </p:cNvSpPr>
          <p:nvPr/>
        </p:nvSpPr>
        <p:spPr bwMode="auto">
          <a:xfrm>
            <a:off x="825500" y="4327513"/>
            <a:ext cx="7450138" cy="8651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Размещайте часто используемые таблицы и </a:t>
            </a:r>
            <a:r>
              <a:rPr lang="ru-RU" dirty="0" err="1" smtClean="0"/>
              <a:t>некластеризованные</a:t>
            </a:r>
            <a:r>
              <a:rPr lang="ru-RU" dirty="0" smtClean="0"/>
              <a:t> индексы по ним в разных файловых группах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846138" y="2755888"/>
            <a:ext cx="7450137" cy="6619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 dirty="0" smtClean="0"/>
              <a:t>Размещайте конкурирующие объекты в разных файловых группах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857620" y="1481328"/>
            <a:ext cx="482918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баз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файловых групп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типов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таблиц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2428868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Системные типы данных</a:t>
            </a:r>
            <a:endParaRPr lang="ru-RU" sz="3600" dirty="0"/>
          </a:p>
        </p:txBody>
      </p:sp>
      <p:graphicFrame>
        <p:nvGraphicFramePr>
          <p:cNvPr id="4" name="Group 56"/>
          <p:cNvGraphicFramePr>
            <a:graphicFrameLocks noGrp="1"/>
          </p:cNvGraphicFramePr>
          <p:nvPr/>
        </p:nvGraphicFramePr>
        <p:xfrm>
          <a:off x="347663" y="2125658"/>
          <a:ext cx="8523287" cy="294641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30350"/>
                <a:gridCol w="1444625"/>
                <a:gridCol w="1790700"/>
                <a:gridCol w="1890712"/>
                <a:gridCol w="1866900"/>
              </a:tblGrid>
              <a:tr h="421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bigint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binary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bit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char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CLR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cursor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datetime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datetime2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datetimeoffset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decimal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float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hierarchyid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image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money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nchar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ntext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numeric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nvarchar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real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rowversion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smalldatetime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smallint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smallmoney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sql_variant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table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text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time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timestamp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20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tinyint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varbinary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varchar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uniqueidentifer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xml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Rounded Rectangle 7"/>
          <p:cNvSpPr>
            <a:spLocks noChangeArrowheads="1"/>
          </p:cNvSpPr>
          <p:nvPr/>
        </p:nvSpPr>
        <p:spPr bwMode="auto">
          <a:xfrm>
            <a:off x="844550" y="1493838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ctr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Системные типы данных </a:t>
            </a:r>
            <a:r>
              <a:rPr lang="en-US" dirty="0" smtClean="0"/>
              <a:t>Transact-SQL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Псевдонимные типы данных</a:t>
            </a:r>
            <a:endParaRPr lang="ru-RU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92138" y="1227138"/>
            <a:ext cx="7961312" cy="2532062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823913" y="2181225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Могут использоваться, когда несколько таблиц должны хранить данные одинаковых типов</a:t>
            </a:r>
            <a:endParaRPr lang="en-US" dirty="0"/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830263" y="2841625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Требуют параметры: название, базовый системный тип данных и возможность сохранения </a:t>
            </a:r>
            <a:r>
              <a:rPr lang="en-US" dirty="0" smtClean="0"/>
              <a:t>NULL</a:t>
            </a:r>
            <a:r>
              <a:rPr lang="ru-RU" dirty="0" smtClean="0"/>
              <a:t>-значений </a:t>
            </a:r>
            <a:endParaRPr lang="en-US" dirty="0"/>
          </a:p>
        </p:txBody>
      </p:sp>
      <p:sp>
        <p:nvSpPr>
          <p:cNvPr id="7" name="Rounded Rectangle 7"/>
          <p:cNvSpPr>
            <a:spLocks noChangeArrowheads="1"/>
          </p:cNvSpPr>
          <p:nvPr/>
        </p:nvSpPr>
        <p:spPr bwMode="auto">
          <a:xfrm>
            <a:off x="830263" y="1520825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Основаны на системных типах</a:t>
            </a:r>
            <a:r>
              <a:rPr lang="en-US" dirty="0" smtClean="0"/>
              <a:t> </a:t>
            </a:r>
            <a:r>
              <a:rPr lang="en-US" dirty="0"/>
              <a:t>SQL Server </a:t>
            </a:r>
          </a:p>
        </p:txBody>
      </p:sp>
      <p:sp>
        <p:nvSpPr>
          <p:cNvPr id="10" name="AutoShape 54"/>
          <p:cNvSpPr>
            <a:spLocks noChangeArrowheads="1"/>
          </p:cNvSpPr>
          <p:nvPr/>
        </p:nvSpPr>
        <p:spPr bwMode="auto">
          <a:xfrm>
            <a:off x="714348" y="4500570"/>
            <a:ext cx="8147050" cy="931863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anchor="ctr"/>
          <a:lstStyle/>
          <a:p>
            <a:pPr lvl="1"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Если псевдонимный тип данных создается в базе данных</a:t>
            </a:r>
            <a:r>
              <a:rPr lang="en-GB" dirty="0" smtClean="0"/>
              <a:t> </a:t>
            </a:r>
            <a:r>
              <a:rPr lang="en-GB" i="1" dirty="0" smtClean="0"/>
              <a:t>model</a:t>
            </a:r>
            <a:r>
              <a:rPr lang="en-GB" dirty="0" smtClean="0"/>
              <a:t>, </a:t>
            </a:r>
            <a:r>
              <a:rPr lang="ru-RU" dirty="0" smtClean="0"/>
              <a:t>то он доступен во всех пользовательских базах данных</a:t>
            </a:r>
            <a:r>
              <a:rPr lang="en-GB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Модуль 1: Создание баз данных и таблиц </a:t>
            </a:r>
            <a:endParaRPr lang="ru-RU" sz="2800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857620" y="1481328"/>
            <a:ext cx="482918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баз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файловых групп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типов данных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Создание таблиц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2857496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Организация данных в строках</a:t>
            </a:r>
            <a:endParaRPr lang="ru-RU" sz="3600" dirty="0"/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 flipH="1">
            <a:off x="4856163" y="2365375"/>
            <a:ext cx="3511550" cy="1363663"/>
          </a:xfrm>
          <a:custGeom>
            <a:avLst/>
            <a:gdLst>
              <a:gd name="T0" fmla="*/ 1344 w 1344"/>
              <a:gd name="T1" fmla="*/ 0 h 746"/>
              <a:gd name="T2" fmla="*/ 0 w 1344"/>
              <a:gd name="T3" fmla="*/ 746 h 746"/>
              <a:gd name="T4" fmla="*/ 1344 w 1344"/>
              <a:gd name="T5" fmla="*/ 746 h 746"/>
              <a:gd name="T6" fmla="*/ 1344 w 1344"/>
              <a:gd name="T7" fmla="*/ 0 h 746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746"/>
              <a:gd name="T14" fmla="*/ 1344 w 1344"/>
              <a:gd name="T15" fmla="*/ 746 h 7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746">
                <a:moveTo>
                  <a:pt x="1344" y="0"/>
                </a:moveTo>
                <a:lnTo>
                  <a:pt x="0" y="746"/>
                </a:lnTo>
                <a:lnTo>
                  <a:pt x="1344" y="746"/>
                </a:lnTo>
                <a:lnTo>
                  <a:pt x="1344" y="0"/>
                </a:lnTo>
                <a:close/>
              </a:path>
            </a:pathLst>
          </a:custGeom>
          <a:gradFill rotWithShape="1">
            <a:gsLst>
              <a:gs pos="0">
                <a:srgbClr val="DFE8F2">
                  <a:alpha val="50000"/>
                </a:srgbClr>
              </a:gs>
              <a:gs pos="100000">
                <a:srgbClr val="BBCDE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AU"/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838200" y="2365375"/>
            <a:ext cx="3770313" cy="1363663"/>
          </a:xfrm>
          <a:custGeom>
            <a:avLst/>
            <a:gdLst>
              <a:gd name="T0" fmla="*/ 1344 w 1344"/>
              <a:gd name="T1" fmla="*/ 0 h 746"/>
              <a:gd name="T2" fmla="*/ 0 w 1344"/>
              <a:gd name="T3" fmla="*/ 746 h 746"/>
              <a:gd name="T4" fmla="*/ 1344 w 1344"/>
              <a:gd name="T5" fmla="*/ 746 h 746"/>
              <a:gd name="T6" fmla="*/ 1344 w 1344"/>
              <a:gd name="T7" fmla="*/ 0 h 746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746"/>
              <a:gd name="T14" fmla="*/ 1344 w 1344"/>
              <a:gd name="T15" fmla="*/ 746 h 7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746">
                <a:moveTo>
                  <a:pt x="1344" y="0"/>
                </a:moveTo>
                <a:lnTo>
                  <a:pt x="0" y="746"/>
                </a:lnTo>
                <a:lnTo>
                  <a:pt x="1344" y="746"/>
                </a:lnTo>
                <a:lnTo>
                  <a:pt x="1344" y="0"/>
                </a:lnTo>
                <a:close/>
              </a:path>
            </a:pathLst>
          </a:custGeom>
          <a:gradFill rotWithShape="1">
            <a:gsLst>
              <a:gs pos="0">
                <a:srgbClr val="DFE8F2">
                  <a:alpha val="50000"/>
                </a:srgbClr>
              </a:gs>
              <a:gs pos="100000">
                <a:srgbClr val="BBCDE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AU"/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856163" y="3702050"/>
            <a:ext cx="3511550" cy="2132013"/>
          </a:xfrm>
          <a:prstGeom prst="roundRect">
            <a:avLst>
              <a:gd name="adj" fmla="val 3648"/>
            </a:avLst>
          </a:prstGeom>
          <a:solidFill>
            <a:srgbClr val="BBCDE3"/>
          </a:solidFill>
          <a:ln w="9525" algn="ctr">
            <a:solidFill>
              <a:srgbClr val="777777"/>
            </a:solidFill>
            <a:round/>
            <a:headEnd/>
            <a:tailEnd/>
          </a:ln>
          <a:effectLst>
            <a:outerShdw dist="35921" dir="2700000" algn="ctr" rotWithShape="0">
              <a:srgbClr val="333333">
                <a:alpha val="50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AU"/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835025" y="3702050"/>
            <a:ext cx="3773488" cy="2132013"/>
          </a:xfrm>
          <a:prstGeom prst="roundRect">
            <a:avLst>
              <a:gd name="adj" fmla="val 3722"/>
            </a:avLst>
          </a:prstGeom>
          <a:solidFill>
            <a:srgbClr val="BBCDE3"/>
          </a:solidFill>
          <a:ln w="9525" algn="ctr">
            <a:solidFill>
              <a:srgbClr val="777777"/>
            </a:solidFill>
            <a:round/>
            <a:headEnd/>
            <a:tailEnd/>
          </a:ln>
          <a:effectLst>
            <a:outerShdw dist="35921" dir="2700000" algn="ctr" rotWithShape="0">
              <a:srgbClr val="333333">
                <a:alpha val="50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AU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865188" y="1801813"/>
            <a:ext cx="1349375" cy="685800"/>
          </a:xfrm>
          <a:prstGeom prst="roundRect">
            <a:avLst>
              <a:gd name="adj" fmla="val 16667"/>
            </a:avLst>
          </a:prstGeom>
          <a:solidFill>
            <a:srgbClr val="DFD2E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Заголовок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2214563" y="1801813"/>
            <a:ext cx="1749425" cy="685800"/>
          </a:xfrm>
          <a:prstGeom prst="roundRect">
            <a:avLst>
              <a:gd name="adj" fmla="val 16667"/>
            </a:avLst>
          </a:prstGeom>
          <a:solidFill>
            <a:srgbClr val="EBDAB5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dirty="0" smtClean="0">
                <a:latin typeface="Arial Narrow" pitchFamily="34" charset="0"/>
              </a:rPr>
              <a:t>Фиксированные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latin typeface="Arial Narrow" pitchFamily="34" charset="0"/>
              </a:rPr>
              <a:t>данные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3957638" y="1801813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NB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4722813" y="1801813"/>
            <a:ext cx="760412" cy="685800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VB</a:t>
            </a: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5486400" y="1801813"/>
            <a:ext cx="2319338" cy="685800"/>
          </a:xfrm>
          <a:prstGeom prst="roundRect">
            <a:avLst>
              <a:gd name="adj" fmla="val 166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Переменные данные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681413" y="2974975"/>
            <a:ext cx="593432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latin typeface="Arial Narrow" pitchFamily="34" charset="0"/>
              </a:rPr>
              <a:t>Null</a:t>
            </a:r>
            <a:br>
              <a:rPr lang="en-US" dirty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блок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975225" y="2974975"/>
            <a:ext cx="1885453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Блок данных </a:t>
            </a:r>
            <a:br>
              <a:rPr lang="ru-RU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переменной длины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1112838" y="2697163"/>
            <a:ext cx="8524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4 Bytes</a:t>
            </a: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713288" y="1270000"/>
            <a:ext cx="873957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dirty="0" smtClean="0">
                <a:latin typeface="Arial Narrow" pitchFamily="34" charset="0"/>
              </a:rPr>
              <a:t>Данные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7" name="Freeform 20"/>
          <p:cNvSpPr>
            <a:spLocks/>
          </p:cNvSpPr>
          <p:nvPr/>
        </p:nvSpPr>
        <p:spPr bwMode="auto">
          <a:xfrm>
            <a:off x="865188" y="2513013"/>
            <a:ext cx="1347787" cy="198437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>
            <a:off x="2212975" y="1576388"/>
            <a:ext cx="5592763" cy="209550"/>
          </a:xfrm>
          <a:custGeom>
            <a:avLst/>
            <a:gdLst>
              <a:gd name="T0" fmla="*/ 0 w 3600"/>
              <a:gd name="T1" fmla="*/ 192 h 192"/>
              <a:gd name="T2" fmla="*/ 0 w 3600"/>
              <a:gd name="T3" fmla="*/ 0 h 192"/>
              <a:gd name="T4" fmla="*/ 3600 w 3600"/>
              <a:gd name="T5" fmla="*/ 0 h 192"/>
              <a:gd name="T6" fmla="*/ 3600 w 3600"/>
              <a:gd name="T7" fmla="*/ 192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3600"/>
              <a:gd name="T13" fmla="*/ 0 h 192"/>
              <a:gd name="T14" fmla="*/ 3600 w 3600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" h="192">
                <a:moveTo>
                  <a:pt x="0" y="192"/>
                </a:moveTo>
                <a:lnTo>
                  <a:pt x="0" y="0"/>
                </a:lnTo>
                <a:lnTo>
                  <a:pt x="3600" y="0"/>
                </a:lnTo>
                <a:lnTo>
                  <a:pt x="3600" y="192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>
            <a:off x="1631950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0" name="AutoShape 23"/>
          <p:cNvSpPr>
            <a:spLocks noChangeArrowheads="1"/>
          </p:cNvSpPr>
          <p:nvPr/>
        </p:nvSpPr>
        <p:spPr bwMode="auto">
          <a:xfrm>
            <a:off x="2601913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10111001</a:t>
            </a:r>
          </a:p>
        </p:txBody>
      </p:sp>
      <p:sp>
        <p:nvSpPr>
          <p:cNvPr id="21" name="AutoShape 24"/>
          <p:cNvSpPr>
            <a:spLocks noChangeArrowheads="1"/>
          </p:cNvSpPr>
          <p:nvPr/>
        </p:nvSpPr>
        <p:spPr bwMode="auto">
          <a:xfrm>
            <a:off x="3567113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…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827088" y="4481513"/>
            <a:ext cx="1157287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Количество</a:t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столбцов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1608138" y="5070475"/>
            <a:ext cx="1781175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Бит </a:t>
            </a:r>
            <a:r>
              <a:rPr lang="en-GB" sz="1600" dirty="0" smtClean="0">
                <a:latin typeface="Arial Narrow" pitchFamily="34" charset="0"/>
              </a:rPr>
              <a:t>Null </a:t>
            </a:r>
            <a:r>
              <a:rPr lang="ru-RU" sz="1600" dirty="0" smtClean="0">
                <a:latin typeface="Arial Narrow" pitchFamily="34" charset="0"/>
              </a:rPr>
              <a:t>столбцов</a:t>
            </a:r>
            <a:r>
              <a:rPr lang="en-GB" sz="1600" dirty="0" smtClean="0">
                <a:latin typeface="Arial Narrow" pitchFamily="34" charset="0"/>
              </a:rPr>
              <a:t> (</a:t>
            </a:r>
            <a:r>
              <a:rPr lang="ru-RU" sz="1600" dirty="0" smtClean="0">
                <a:latin typeface="Arial Narrow" pitchFamily="34" charset="0"/>
              </a:rPr>
              <a:t>первые 8 столбцов</a:t>
            </a:r>
            <a:r>
              <a:rPr lang="en-GB" sz="1600" dirty="0" smtClean="0">
                <a:latin typeface="Arial Narrow" pitchFamily="34" charset="0"/>
              </a:rPr>
              <a:t>)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3071802" y="4481513"/>
            <a:ext cx="1643073" cy="7571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Дополнительные</a:t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биты столбцов,</a:t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>если требуется</a:t>
            </a:r>
          </a:p>
        </p:txBody>
      </p:sp>
      <p:sp>
        <p:nvSpPr>
          <p:cNvPr id="25" name="Freeform 28"/>
          <p:cNvSpPr>
            <a:spLocks/>
          </p:cNvSpPr>
          <p:nvPr/>
        </p:nvSpPr>
        <p:spPr bwMode="auto">
          <a:xfrm>
            <a:off x="1687513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2657475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27" name="Freeform 30"/>
          <p:cNvSpPr>
            <a:spLocks/>
          </p:cNvSpPr>
          <p:nvPr/>
        </p:nvSpPr>
        <p:spPr bwMode="auto">
          <a:xfrm>
            <a:off x="3611563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28" name="AutoShape 31"/>
          <p:cNvSpPr>
            <a:spLocks noChangeArrowheads="1"/>
          </p:cNvSpPr>
          <p:nvPr/>
        </p:nvSpPr>
        <p:spPr bwMode="auto">
          <a:xfrm>
            <a:off x="4919663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9" name="AutoShape 32"/>
          <p:cNvSpPr>
            <a:spLocks noChangeArrowheads="1"/>
          </p:cNvSpPr>
          <p:nvPr/>
        </p:nvSpPr>
        <p:spPr bwMode="auto">
          <a:xfrm>
            <a:off x="5888038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30" name="AutoShape 33"/>
          <p:cNvSpPr>
            <a:spLocks noChangeArrowheads="1"/>
          </p:cNvSpPr>
          <p:nvPr/>
        </p:nvSpPr>
        <p:spPr bwMode="auto">
          <a:xfrm>
            <a:off x="6854825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sz="1600">
                <a:latin typeface="Arial Narrow" pitchFamily="34" charset="0"/>
              </a:rPr>
              <a:t>…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31" name="Freeform 34"/>
          <p:cNvSpPr>
            <a:spLocks/>
          </p:cNvSpPr>
          <p:nvPr/>
        </p:nvSpPr>
        <p:spPr bwMode="auto">
          <a:xfrm>
            <a:off x="4965700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2" name="Freeform 35"/>
          <p:cNvSpPr>
            <a:spLocks/>
          </p:cNvSpPr>
          <p:nvPr/>
        </p:nvSpPr>
        <p:spPr bwMode="auto">
          <a:xfrm>
            <a:off x="5934075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3" name="Freeform 36"/>
          <p:cNvSpPr>
            <a:spLocks/>
          </p:cNvSpPr>
          <p:nvPr/>
        </p:nvSpPr>
        <p:spPr bwMode="auto">
          <a:xfrm>
            <a:off x="6910388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2 h 192"/>
              <a:gd name="T4" fmla="*/ 912 w 912"/>
              <a:gd name="T5" fmla="*/ 192 h 192"/>
              <a:gd name="T6" fmla="*/ 912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/>
          </a:p>
        </p:txBody>
      </p: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4729163" y="4459288"/>
            <a:ext cx="1530350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Количество столбцов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5429256" y="5291138"/>
            <a:ext cx="2500330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Указатель окончания первого столбца переменной длины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6726238" y="4459288"/>
            <a:ext cx="1989166" cy="7571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 dirty="0" smtClean="0">
                <a:latin typeface="Arial Narrow" pitchFamily="34" charset="0"/>
              </a:rPr>
              <a:t>Дополнительный указатель для столбца переменной длины </a:t>
            </a:r>
            <a:endParaRPr lang="en-US" sz="1600" dirty="0">
              <a:latin typeface="Arial Narrow" pitchFamily="34" charset="0"/>
            </a:endParaRP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 flipH="1">
            <a:off x="1474788" y="4359275"/>
            <a:ext cx="446087" cy="17938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" name="Line 41"/>
          <p:cNvSpPr>
            <a:spLocks noChangeShapeType="1"/>
          </p:cNvSpPr>
          <p:nvPr/>
        </p:nvSpPr>
        <p:spPr bwMode="auto">
          <a:xfrm flipH="1">
            <a:off x="2486025" y="4359275"/>
            <a:ext cx="649288" cy="7556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>
            <a:off x="4049713" y="4368800"/>
            <a:ext cx="1587" cy="16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Line 43"/>
          <p:cNvSpPr>
            <a:spLocks noChangeShapeType="1"/>
          </p:cNvSpPr>
          <p:nvPr/>
        </p:nvSpPr>
        <p:spPr bwMode="auto">
          <a:xfrm>
            <a:off x="5403850" y="4368800"/>
            <a:ext cx="1588" cy="16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>
            <a:off x="6372225" y="4368800"/>
            <a:ext cx="287338" cy="977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>
            <a:off x="7337425" y="4357688"/>
            <a:ext cx="211138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Хранение больших значений данных</a:t>
            </a:r>
            <a:endParaRPr lang="ru-RU" sz="32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627063" y="1387475"/>
            <a:ext cx="7866062" cy="2470153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pic>
        <p:nvPicPr>
          <p:cNvPr id="5" name="Picture 4" descr="F:\Aeshen\MSL Resources\PPT Graphics\DatabaseEngi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8525" y="4200525"/>
            <a:ext cx="39497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7"/>
          <p:cNvSpPr>
            <a:spLocks noChangeArrowheads="1"/>
          </p:cNvSpPr>
          <p:nvPr/>
        </p:nvSpPr>
        <p:spPr bwMode="auto">
          <a:xfrm>
            <a:off x="830263" y="1619250"/>
            <a:ext cx="7450137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Спецификатор </a:t>
            </a:r>
            <a:r>
              <a:rPr lang="en-US" dirty="0" smtClean="0"/>
              <a:t>MAX  </a:t>
            </a:r>
            <a:r>
              <a:rPr lang="ru-RU" dirty="0" smtClean="0"/>
              <a:t>позволяет сохранять данные больших размеров</a:t>
            </a:r>
            <a:endParaRPr lang="en-US" dirty="0"/>
          </a:p>
        </p:txBody>
      </p:sp>
      <p:sp>
        <p:nvSpPr>
          <p:cNvPr id="7" name="Rounded Rectangle 7"/>
          <p:cNvSpPr>
            <a:spLocks noChangeArrowheads="1"/>
          </p:cNvSpPr>
          <p:nvPr/>
        </p:nvSpPr>
        <p:spPr bwMode="auto">
          <a:xfrm>
            <a:off x="831850" y="2271713"/>
            <a:ext cx="7450138" cy="5889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Типы данных больших размеров аналогичны в работе своим меньшим типам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822325" y="2955925"/>
            <a:ext cx="7450138" cy="6350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Некоторые объекты работают по-другому при использовании больших значений данных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Принципы создания таблиц</a:t>
            </a:r>
            <a:endParaRPr lang="ru-RU" sz="3600" dirty="0"/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592138" y="1285860"/>
            <a:ext cx="7961312" cy="4460875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823913" y="2239948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Для каждого столбца необходимо задать тип данных</a:t>
            </a:r>
            <a:endParaRPr lang="en-US" dirty="0"/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830263" y="2900348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В описании таблицы задается возможность хранения </a:t>
            </a:r>
            <a:r>
              <a:rPr lang="en-US" dirty="0" smtClean="0"/>
              <a:t>NULL</a:t>
            </a:r>
            <a:r>
              <a:rPr lang="ru-RU" dirty="0" smtClean="0"/>
              <a:t>-значений в столбце</a:t>
            </a:r>
            <a:endParaRPr lang="en-US" dirty="0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830263" y="3552810"/>
            <a:ext cx="7450137" cy="1846263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Специальные типы столбцов</a:t>
            </a:r>
            <a:r>
              <a:rPr lang="en-US" dirty="0" smtClean="0"/>
              <a:t>:</a:t>
            </a:r>
            <a:endParaRPr lang="en-US" dirty="0"/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Вычисляемые столбцы</a:t>
            </a:r>
            <a:endParaRPr lang="en-US" dirty="0"/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Свойство </a:t>
            </a:r>
            <a:r>
              <a:rPr lang="en-US" dirty="0" smtClean="0"/>
              <a:t>Identity</a:t>
            </a:r>
            <a:endParaRPr lang="en-US" dirty="0"/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Столбцы </a:t>
            </a:r>
            <a:r>
              <a:rPr lang="en-US" dirty="0" smtClean="0"/>
              <a:t>timestamp</a:t>
            </a:r>
          </a:p>
          <a:p>
            <a:pPr marL="685800" lvl="1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Столбцы </a:t>
            </a:r>
            <a:r>
              <a:rPr lang="en-US" dirty="0" err="1" smtClean="0"/>
              <a:t>uniqueidentifier</a:t>
            </a:r>
            <a:endParaRPr lang="en-US" dirty="0"/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830263" y="1579548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Имя столбца должно быть уникальным для таблицы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типы резервного копирования информации: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i="1" dirty="0">
                <a:latin typeface="Times New Roman"/>
                <a:ea typeface="Calibri"/>
              </a:rPr>
              <a:t>полная копия</a:t>
            </a:r>
            <a:r>
              <a:rPr lang="ru-RU" sz="2800" dirty="0">
                <a:latin typeface="Times New Roman"/>
                <a:ea typeface="Calibri"/>
              </a:rPr>
              <a:t> базы </a:t>
            </a:r>
            <a:r>
              <a:rPr lang="ru-RU" sz="2800" dirty="0" smtClean="0">
                <a:latin typeface="Times New Roman"/>
                <a:ea typeface="Calibri"/>
              </a:rPr>
              <a:t>данных</a:t>
            </a:r>
          </a:p>
          <a:p>
            <a:r>
              <a:rPr lang="ru-RU" sz="2800" i="1" dirty="0">
                <a:latin typeface="Times New Roman"/>
                <a:ea typeface="Calibri"/>
              </a:rPr>
              <a:t>копия журнала </a:t>
            </a:r>
            <a:r>
              <a:rPr lang="ru-RU" sz="2800" i="1" dirty="0" smtClean="0">
                <a:latin typeface="Times New Roman"/>
                <a:ea typeface="Calibri"/>
              </a:rPr>
              <a:t>транзакций</a:t>
            </a:r>
          </a:p>
          <a:p>
            <a:r>
              <a:rPr lang="ru-RU" sz="2800" i="1" dirty="0">
                <a:latin typeface="Times New Roman"/>
                <a:ea typeface="Calibri"/>
              </a:rPr>
              <a:t>дифференциальная копия данных </a:t>
            </a:r>
            <a:endParaRPr lang="ru-RU" sz="2800" i="1" dirty="0" smtClean="0">
              <a:latin typeface="Times New Roman"/>
              <a:ea typeface="Calibri"/>
            </a:endParaRPr>
          </a:p>
          <a:p>
            <a:pPr marL="109728" indent="0" algn="just">
              <a:buNone/>
            </a:pPr>
            <a:r>
              <a:rPr lang="ru-RU" sz="2800" dirty="0" smtClean="0">
                <a:latin typeface="Times New Roman"/>
                <a:ea typeface="Calibri"/>
              </a:rPr>
              <a:t>	Для </a:t>
            </a:r>
            <a:r>
              <a:rPr lang="ru-RU" sz="2800" dirty="0">
                <a:latin typeface="Times New Roman"/>
                <a:ea typeface="Calibri"/>
              </a:rPr>
              <a:t>выполнения резервного копирования необходимо выбрать носитель, т.е. определить устройство, которое будет использоваться для создания копий. </a:t>
            </a:r>
            <a:r>
              <a:rPr lang="ru-RU" sz="2800" b="1" dirty="0">
                <a:latin typeface="Times New Roman"/>
                <a:ea typeface="Calibri"/>
              </a:rPr>
              <a:t>Для добавления устройства </a:t>
            </a:r>
            <a:r>
              <a:rPr lang="ru-RU" sz="2800" dirty="0">
                <a:latin typeface="Times New Roman"/>
                <a:ea typeface="Calibri"/>
              </a:rPr>
              <a:t>используется хранимая </a:t>
            </a:r>
            <a:r>
              <a:rPr lang="ru-RU" sz="2800" dirty="0" smtClean="0">
                <a:latin typeface="Times New Roman"/>
                <a:ea typeface="Calibri"/>
              </a:rPr>
              <a:t>процедура</a:t>
            </a:r>
          </a:p>
          <a:p>
            <a:pPr marL="109728" indent="0" algn="ctr">
              <a:buNone/>
            </a:pPr>
            <a:r>
              <a:rPr lang="en-US" sz="2800" dirty="0" err="1">
                <a:latin typeface="Courier New"/>
                <a:ea typeface="Calibri"/>
                <a:cs typeface="Times New Roman"/>
              </a:rPr>
              <a:t>sp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_</a:t>
            </a:r>
            <a:r>
              <a:rPr lang="en-US" sz="2800" dirty="0" err="1">
                <a:latin typeface="Courier New"/>
                <a:ea typeface="Calibri"/>
                <a:cs typeface="Times New Roman"/>
              </a:rPr>
              <a:t>addumpdevice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тип_устройства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’,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логическое_имя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’,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физическое_имя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/>
                <a:ea typeface="Times New Roman"/>
                <a:cs typeface="Times New Roman"/>
              </a:rPr>
              <a:t>Резервное копирование данных</a:t>
            </a:r>
            <a:r>
              <a:rPr lang="ru-RU" sz="32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 smtClean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629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rmAutofit fontScale="70000" lnSpcReduction="20000"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Для создания резервной копии базы данных, журнала транзакций, файлов и файловых групп необходимо воспользоваться командой: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BACKUP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{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LOG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DATABASE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} 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имя_БД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8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FILE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=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логическое_имя_файла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’, ...]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8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FILEGROUP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= ‘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имя_группы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’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TO </a:t>
            </a:r>
            <a:r>
              <a:rPr lang="ru-RU" sz="2800" dirty="0" err="1">
                <a:latin typeface="Courier New"/>
                <a:ea typeface="Calibri"/>
                <a:cs typeface="Times New Roman"/>
              </a:rPr>
              <a:t>логическое_имя_устройства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WITH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DESCRIPTION = ‘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комментарий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’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DIFFERENTIAL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800" dirty="0">
                <a:latin typeface="Courier New"/>
                <a:ea typeface="Calibri"/>
                <a:cs typeface="Times New Roman"/>
              </a:rPr>
              <a:t>[ EXPIREDATE = ‘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дата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’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8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INIT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800" dirty="0">
                <a:latin typeface="Courier New"/>
                <a:ea typeface="Calibri"/>
                <a:cs typeface="Times New Roman"/>
              </a:rPr>
              <a:t>NOINIT </a:t>
            </a:r>
            <a:r>
              <a:rPr lang="ru-RU" sz="2800" dirty="0">
                <a:latin typeface="Courier New"/>
                <a:ea typeface="Calibri"/>
                <a:cs typeface="Times New Roman"/>
              </a:rPr>
              <a:t>] ... ]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rgbClr val="464646"/>
                </a:solidFill>
                <a:effectLst/>
                <a:latin typeface="Times New Roman"/>
                <a:ea typeface="Times New Roman"/>
                <a:cs typeface="Times New Roman"/>
              </a:rPr>
              <a:t>Резервное копирование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507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При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восстановлении базы данных из резервной копии существующая база данных будет перезаписана. Для восстановления базы данных используется команда: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en-US" sz="2400" dirty="0">
                <a:latin typeface="Courier New"/>
                <a:ea typeface="Calibri"/>
                <a:cs typeface="Times New Roman"/>
              </a:rPr>
              <a:t>RESTORE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{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LOG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|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DATABASE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} 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имя_БД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‘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файл_или_файловая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_ группа’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FROM 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логическое_имя_устройства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]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WITH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DBO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_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ONLY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]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buNone/>
            </a:pPr>
            <a:r>
              <a:rPr lang="ru-RU" sz="2400" dirty="0">
                <a:latin typeface="Courier New"/>
                <a:ea typeface="Calibri"/>
                <a:cs typeface="Times New Roman"/>
              </a:rPr>
              <a:t>[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MOVE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‘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логическое_имя_файла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’ </a:t>
            </a:r>
            <a:r>
              <a:rPr lang="en-US" sz="2400" dirty="0">
                <a:latin typeface="Courier New"/>
                <a:ea typeface="Calibri"/>
                <a:cs typeface="Times New Roman"/>
              </a:rPr>
              <a:t>TO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 ‘</a:t>
            </a:r>
            <a:r>
              <a:rPr lang="ru-RU" sz="2400" dirty="0" err="1">
                <a:latin typeface="Courier New"/>
                <a:ea typeface="Calibri"/>
                <a:cs typeface="Times New Roman"/>
              </a:rPr>
              <a:t>физическое_имя</a:t>
            </a:r>
            <a:r>
              <a:rPr lang="ru-RU" sz="2400" dirty="0">
                <a:latin typeface="Courier New"/>
                <a:ea typeface="Calibri"/>
                <a:cs typeface="Times New Roman"/>
              </a:rPr>
              <a:t>’ ] ... ]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latin typeface="Times New Roman"/>
                <a:ea typeface="Times New Roman"/>
                <a:cs typeface="Times New Roman"/>
              </a:rPr>
              <a:t>Восстановление базы данных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438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Первичные 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файлы данных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Как правило, используется расширение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MDF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В любой базе данных есть один первичный файл, который содержит данные и расположение всех остальных файлов БД.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ru-RU" sz="2800" i="1" dirty="0">
                <a:latin typeface="Times New Roman"/>
                <a:ea typeface="Calibri"/>
                <a:cs typeface="Times New Roman"/>
              </a:rPr>
              <a:t>Вторичные файлы данных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Как правило, используется расширение NDF. Вторичным является любой файл кроме первичного и файлов журналов. БД могут не содержать ни одного вторичного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файла.</a:t>
            </a:r>
            <a:endParaRPr lang="ru-RU" sz="20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ru-RU" sz="2800" i="1" dirty="0" smtClean="0">
                <a:latin typeface="Times New Roman"/>
                <a:ea typeface="Calibri"/>
              </a:rPr>
              <a:t>Файлы </a:t>
            </a:r>
            <a:r>
              <a:rPr lang="ru-RU" sz="2800" i="1" dirty="0">
                <a:latin typeface="Times New Roman"/>
                <a:ea typeface="Calibri"/>
              </a:rPr>
              <a:t>журналов</a:t>
            </a:r>
            <a:r>
              <a:rPr lang="ru-RU" sz="2800" dirty="0">
                <a:latin typeface="Times New Roman"/>
                <a:ea typeface="Calibri"/>
              </a:rPr>
              <a:t>. Как правило, используется расширение LDF. В каждой БД существует по меньшей мере один файл журнала.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/>
                <a:ea typeface="Calibri"/>
                <a:cs typeface="Times New Roman"/>
              </a:rPr>
              <a:t>Т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ри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типа файлов в базах данных MS SQL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Server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664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NAME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определяет логическое имя файла. По умолчанию совпадает с физическим именем файла, определенном в параметре </a:t>
            </a:r>
            <a:r>
              <a:rPr lang="en-US" sz="2800" i="1" dirty="0">
                <a:latin typeface="Times New Roman"/>
                <a:ea typeface="Calibri"/>
                <a:cs typeface="Times New Roman"/>
              </a:rPr>
              <a:t>FILENAME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полный путь и имя физического файла;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SIZE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размер файла: в мегабайтах, килобайтах. Минимально возможное значение 512 Кб. Размер основного файла по умолчанию равен размеру БД </a:t>
            </a:r>
            <a:r>
              <a:rPr lang="en-US" sz="2800" b="1" i="1" dirty="0">
                <a:latin typeface="Times New Roman"/>
                <a:ea typeface="Calibri"/>
                <a:cs typeface="Times New Roman"/>
              </a:rPr>
              <a:t>model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По умолчанию размер дополнительных файлов данных и журнала равен 1 Мб;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MAXSIZE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максимальный размер, до которого может увеличиваться файл. Если этот параметр не указан, то устанавливается значение </a:t>
            </a:r>
            <a:r>
              <a:rPr lang="en-US" sz="2800" i="1" dirty="0">
                <a:latin typeface="Times New Roman"/>
                <a:ea typeface="Calibri"/>
                <a:cs typeface="Times New Roman"/>
              </a:rPr>
              <a:t>UNLIMITED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позволяющее увеличивать файлам размер без ограничений;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FILEGROWTH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задает шаг увеличения файла, причем ноль означает запрет увеличения размера. Значение указывается в мегабайтах, килобайтах или процентах. По умолчанию приращение – 10%, если не указаны единицы, то цифра воспринимается в мегабайтах;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FILEGROUP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определяет имя группы файлов, в которую помещается файл.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NewRoman"/>
                <a:ea typeface="Calibri"/>
                <a:cs typeface="TimesNewRoman"/>
              </a:rPr>
              <a:t>Команда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создания базы 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данных и ее параметры</a:t>
            </a: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CREATE </a:t>
            </a:r>
            <a:r>
              <a:rPr lang="en-US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DATABASE </a:t>
            </a:r>
            <a:r>
              <a:rPr lang="en-US" sz="2800" dirty="0" err="1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database</a:t>
            </a:r>
            <a:r>
              <a:rPr lang="ru-RU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_</a:t>
            </a:r>
            <a:r>
              <a:rPr lang="en-US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name </a:t>
            </a:r>
            <a:r>
              <a:rPr lang="ru-RU" sz="2800" dirty="0" smtClean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…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22564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 smtClean="0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helpdb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</a:t>
            </a:r>
            <a:r>
              <a:rPr lang="ru-RU" sz="2800" i="1" dirty="0" err="1">
                <a:latin typeface="Times New Roman"/>
                <a:ea typeface="Calibri"/>
                <a:cs typeface="Times New Roman"/>
              </a:rPr>
              <a:t>база_данных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информация о базе данных и ее настройках. Если база данных не указана, то отображается отчет по всем базам данных, поддерживаемых данным MS SQL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Server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helpfile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[‘имя’]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информация о файлах, относящихся к текущей базе данных. Если имя файла не указано, то отображается информация обо всех файлах этой базы данных.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helpfilegroup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[‘имя’]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информация обо всех файловых группах в текущей базе данных. Если указано имя файловой группы, то выводится информация по каждому файлу указанной группы.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85800" algn="l"/>
              </a:tabLst>
            </a:pP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spaceused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 [‘объект’]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сведения о дисковом пространстве, используемом указанным объектом.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/>
                <a:ea typeface="Calibri"/>
                <a:cs typeface="Times New Roman"/>
              </a:rPr>
              <a:t>Хранимые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процедуры для просмотра информации о базе данных, файлах и группах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файлов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450337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527</TotalTime>
  <Words>959</Words>
  <Application>Microsoft Office PowerPoint</Application>
  <PresentationFormat>Экран (4:3)</PresentationFormat>
  <Paragraphs>263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Arial</vt:lpstr>
      <vt:lpstr>Arial Narrow</vt:lpstr>
      <vt:lpstr>Calibri</vt:lpstr>
      <vt:lpstr>Courier New</vt:lpstr>
      <vt:lpstr>Lucida Sans Unicode</vt:lpstr>
      <vt:lpstr>Symbol</vt:lpstr>
      <vt:lpstr>Times New Roman</vt:lpstr>
      <vt:lpstr>TimesNewRoman</vt:lpstr>
      <vt:lpstr>Verdana</vt:lpstr>
      <vt:lpstr>Wingdings</vt:lpstr>
      <vt:lpstr>Wingdings 2</vt:lpstr>
      <vt:lpstr>Wingdings 3</vt:lpstr>
      <vt:lpstr>Открытая</vt:lpstr>
      <vt:lpstr>Модуль 1</vt:lpstr>
      <vt:lpstr>Модуль 1: Создание баз данных и таблиц </vt:lpstr>
      <vt:lpstr>Принципы создания баз данных</vt:lpstr>
      <vt:lpstr>Технологии хранения данных</vt:lpstr>
      <vt:lpstr>Журнал транзакций</vt:lpstr>
      <vt:lpstr>Параметры базы данных</vt:lpstr>
      <vt:lpstr>Сжатие данных</vt:lpstr>
      <vt:lpstr>Сжатие данных</vt:lpstr>
      <vt:lpstr>Модуль 1: Создание баз данных и таблиц </vt:lpstr>
      <vt:lpstr>Файловые группы</vt:lpstr>
      <vt:lpstr>Повышение производительности баз данных при использовании файловых групп</vt:lpstr>
      <vt:lpstr>Модуль 1: Создание баз данных и таблиц </vt:lpstr>
      <vt:lpstr>Системные типы данных</vt:lpstr>
      <vt:lpstr>Псевдонимные типы данных</vt:lpstr>
      <vt:lpstr>Модуль 1: Создание баз данных и таблиц </vt:lpstr>
      <vt:lpstr>Организация данных в строках</vt:lpstr>
      <vt:lpstr>Хранение больших значений данных</vt:lpstr>
      <vt:lpstr>Принципы создания таблиц</vt:lpstr>
      <vt:lpstr>Резервное копирование данных </vt:lpstr>
      <vt:lpstr>Резервное копирование данных</vt:lpstr>
      <vt:lpstr>Восстановление базы данных </vt:lpstr>
      <vt:lpstr>Три типа файлов в базах данных MS SQL Server</vt:lpstr>
      <vt:lpstr>Команда создания базы данных и ее параметры CREATE DATABASE database_name … </vt:lpstr>
      <vt:lpstr>Хранимые процедуры для просмотра информации о базе данных, файлах и группах файлов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</dc:title>
  <dc:creator>Настенька</dc:creator>
  <cp:lastModifiedBy>Admin</cp:lastModifiedBy>
  <cp:revision>36</cp:revision>
  <dcterms:created xsi:type="dcterms:W3CDTF">2010-02-28T16:55:39Z</dcterms:created>
  <dcterms:modified xsi:type="dcterms:W3CDTF">2022-04-04T03:52:08Z</dcterms:modified>
</cp:coreProperties>
</file>